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handoutMasterIdLst>
    <p:handoutMasterId r:id="rId64"/>
  </p:handoutMasterIdLst>
  <p:sldIdLst>
    <p:sldId id="259" r:id="rId5"/>
    <p:sldId id="527" r:id="rId6"/>
    <p:sldId id="328" r:id="rId7"/>
    <p:sldId id="547" r:id="rId8"/>
    <p:sldId id="548" r:id="rId9"/>
    <p:sldId id="460" r:id="rId10"/>
    <p:sldId id="461" r:id="rId11"/>
    <p:sldId id="464" r:id="rId12"/>
    <p:sldId id="466" r:id="rId13"/>
    <p:sldId id="467" r:id="rId14"/>
    <p:sldId id="468" r:id="rId15"/>
    <p:sldId id="469" r:id="rId16"/>
    <p:sldId id="470" r:id="rId17"/>
    <p:sldId id="549" r:id="rId18"/>
    <p:sldId id="471" r:id="rId19"/>
    <p:sldId id="472" r:id="rId20"/>
    <p:sldId id="473" r:id="rId21"/>
    <p:sldId id="474" r:id="rId22"/>
    <p:sldId id="475" r:id="rId23"/>
    <p:sldId id="476" r:id="rId24"/>
    <p:sldId id="477" r:id="rId25"/>
    <p:sldId id="544" r:id="rId26"/>
    <p:sldId id="487" r:id="rId27"/>
    <p:sldId id="488" r:id="rId28"/>
    <p:sldId id="550" r:id="rId29"/>
    <p:sldId id="489" r:id="rId30"/>
    <p:sldId id="490" r:id="rId31"/>
    <p:sldId id="505" r:id="rId32"/>
    <p:sldId id="506" r:id="rId33"/>
    <p:sldId id="507" r:id="rId34"/>
    <p:sldId id="508" r:id="rId35"/>
    <p:sldId id="551" r:id="rId36"/>
    <p:sldId id="509" r:id="rId37"/>
    <p:sldId id="510" r:id="rId38"/>
    <p:sldId id="543" r:id="rId39"/>
    <p:sldId id="479" r:id="rId40"/>
    <p:sldId id="480" r:id="rId41"/>
    <p:sldId id="481" r:id="rId42"/>
    <p:sldId id="482" r:id="rId43"/>
    <p:sldId id="483" r:id="rId44"/>
    <p:sldId id="484" r:id="rId45"/>
    <p:sldId id="485" r:id="rId46"/>
    <p:sldId id="435" r:id="rId47"/>
    <p:sldId id="436" r:id="rId48"/>
    <p:sldId id="438" r:id="rId49"/>
    <p:sldId id="452" r:id="rId50"/>
    <p:sldId id="552" r:id="rId51"/>
    <p:sldId id="553" r:id="rId52"/>
    <p:sldId id="554" r:id="rId53"/>
    <p:sldId id="555" r:id="rId54"/>
    <p:sldId id="556" r:id="rId55"/>
    <p:sldId id="558" r:id="rId56"/>
    <p:sldId id="557" r:id="rId57"/>
    <p:sldId id="559" r:id="rId58"/>
    <p:sldId id="560" r:id="rId59"/>
    <p:sldId id="561" r:id="rId60"/>
    <p:sldId id="562" r:id="rId61"/>
    <p:sldId id="546"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903" autoAdjust="0"/>
  </p:normalViewPr>
  <p:slideViewPr>
    <p:cSldViewPr snapToGrid="0">
      <p:cViewPr varScale="1">
        <p:scale>
          <a:sx n="79" d="100"/>
          <a:sy n="79" d="100"/>
        </p:scale>
        <p:origin x="120" y="10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5" d="100"/>
          <a:sy n="85" d="100"/>
        </p:scale>
        <p:origin x="378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1172" y="8829822"/>
            <a:ext cx="3037627" cy="466578"/>
          </a:xfrm>
          <a:prstGeom prst="rect">
            <a:avLst/>
          </a:prstGeom>
        </p:spPr>
        <p:txBody>
          <a:bodyPr vert="horz" lIns="92117" tIns="46058" rIns="92117" bIns="46058" rtlCol="0" anchor="b"/>
          <a:lstStyle>
            <a:lvl1pPr algn="r">
              <a:defRPr sz="1200"/>
            </a:lvl1pPr>
          </a:lstStyle>
          <a:p>
            <a:fld id="{3C574494-2CD4-4298-BAAE-40A24C534E60}" type="slidenum">
              <a:rPr lang="en-US" smtClean="0"/>
              <a:t>‹#›</a:t>
            </a:fld>
            <a:endParaRPr lang="en-US"/>
          </a:p>
        </p:txBody>
      </p:sp>
    </p:spTree>
    <p:extLst>
      <p:ext uri="{BB962C8B-B14F-4D97-AF65-F5344CB8AC3E}">
        <p14:creationId xmlns:p14="http://schemas.microsoft.com/office/powerpoint/2010/main" val="1906070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6" tIns="46588" rIns="93176" bIns="46588" rtlCol="0"/>
          <a:lstStyle>
            <a:lvl1pPr algn="r">
              <a:defRPr sz="1200"/>
            </a:lvl1pPr>
          </a:lstStyle>
          <a:p>
            <a:fld id="{4478E2AF-C403-46F7-B009-1476C165D1F6}" type="datetimeFigureOut">
              <a:rPr lang="en-US" smtClean="0"/>
              <a:t>9/6/2017</a:t>
            </a:fld>
            <a:endParaRPr lang="en-US"/>
          </a:p>
        </p:txBody>
      </p:sp>
      <p:sp>
        <p:nvSpPr>
          <p:cNvPr id="4" name="Slide Image Placeholder 3"/>
          <p:cNvSpPr>
            <a:spLocks noGrp="1" noRot="1" noChangeAspect="1"/>
          </p:cNvSpPr>
          <p:nvPr>
            <p:ph type="sldImg" idx="2"/>
          </p:nvPr>
        </p:nvSpPr>
        <p:spPr>
          <a:xfrm>
            <a:off x="738188" y="0"/>
            <a:ext cx="5532437" cy="311150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3230615"/>
            <a:ext cx="5608320" cy="5599352"/>
          </a:xfrm>
          <a:prstGeom prst="rect">
            <a:avLst/>
          </a:prstGeom>
        </p:spPr>
        <p:txBody>
          <a:bodyPr vert="horz" lIns="93176" tIns="46588" rIns="93176"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3176" tIns="46588" rIns="93176" bIns="46588" rtlCol="0" anchor="b"/>
          <a:lstStyle>
            <a:lvl1pPr algn="l">
              <a:defRPr sz="1200"/>
            </a:lvl1pPr>
          </a:lstStyle>
          <a:p>
            <a:endParaRPr lang="en-US"/>
          </a:p>
        </p:txBody>
      </p:sp>
      <p:sp>
        <p:nvSpPr>
          <p:cNvPr id="8" name="Slide Number Placeholder 7"/>
          <p:cNvSpPr>
            <a:spLocks noGrp="1"/>
          </p:cNvSpPr>
          <p:nvPr>
            <p:ph type="sldNum" sz="quarter" idx="5"/>
          </p:nvPr>
        </p:nvSpPr>
        <p:spPr>
          <a:xfrm>
            <a:off x="3971172" y="8829822"/>
            <a:ext cx="3037627" cy="466578"/>
          </a:xfrm>
          <a:prstGeom prst="rect">
            <a:avLst/>
          </a:prstGeom>
        </p:spPr>
        <p:txBody>
          <a:bodyPr vert="horz" lIns="92117" tIns="46058" rIns="92117" bIns="46058" rtlCol="0" anchor="b"/>
          <a:lstStyle>
            <a:lvl1pPr algn="r">
              <a:defRPr sz="1200"/>
            </a:lvl1pPr>
          </a:lstStyle>
          <a:p>
            <a:fld id="{9D9D9E57-B194-4C8F-98E9-BCBF80C7A7EA}" type="slidenum">
              <a:rPr lang="en-US" smtClean="0"/>
              <a:t>‹#›</a:t>
            </a:fld>
            <a:endParaRPr lang="en-US"/>
          </a:p>
        </p:txBody>
      </p:sp>
    </p:spTree>
    <p:extLst>
      <p:ext uri="{BB962C8B-B14F-4D97-AF65-F5344CB8AC3E}">
        <p14:creationId xmlns:p14="http://schemas.microsoft.com/office/powerpoint/2010/main" val="21128060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0"/>
            <a:ext cx="5207000" cy="2928938"/>
          </a:xfrm>
        </p:spPr>
      </p:sp>
      <p:sp>
        <p:nvSpPr>
          <p:cNvPr id="3" name="Notes Placeholder 2"/>
          <p:cNvSpPr>
            <a:spLocks noGrp="1"/>
          </p:cNvSpPr>
          <p:nvPr>
            <p:ph type="body" idx="1"/>
          </p:nvPr>
        </p:nvSpPr>
        <p:spPr>
          <a:xfrm>
            <a:off x="701041" y="3064166"/>
            <a:ext cx="5608320" cy="5765801"/>
          </a:xfrm>
        </p:spPr>
        <p:txBody>
          <a:bodyPr/>
          <a:lstStyle/>
          <a:p>
            <a:r>
              <a:rPr lang="en-US"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Welcome to the CAFCP Meal Pattern</a:t>
            </a:r>
            <a:r>
              <a:rPr lang="en-US" baseline="0"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 </a:t>
            </a:r>
            <a:r>
              <a:rPr lang="en-US"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training. This</a:t>
            </a:r>
            <a:r>
              <a:rPr lang="en-US" baseline="0" dirty="0" smtClean="0">
                <a:solidFill>
                  <a:schemeClr val="tx1"/>
                </a:solidFill>
                <a:latin typeface="Verdana" panose="020B0604030504040204" pitchFamily="34" charset="0"/>
                <a:ea typeface="Calibri" panose="020F0502020204030204" pitchFamily="34" charset="0"/>
                <a:cs typeface="Times New Roman" panose="02020603050405020304" pitchFamily="18" charset="0"/>
              </a:rPr>
              <a:t> session will focus specifically on the requirements surrounding the milk, fruit, and vegetable components in the updated CACFP meal patterns, which will go into effect on October 1, 2017.</a:t>
            </a:r>
            <a:endParaRPr lang="en-US" dirty="0" smtClean="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6" name="Slide Number Placeholder 5"/>
          <p:cNvSpPr>
            <a:spLocks noGrp="1"/>
          </p:cNvSpPr>
          <p:nvPr>
            <p:ph type="sldNum" sz="quarter" idx="10"/>
          </p:nvPr>
        </p:nvSpPr>
        <p:spPr/>
        <p:txBody>
          <a:bodyPr/>
          <a:lstStyle/>
          <a:p>
            <a:fld id="{9D9D9E57-B194-4C8F-98E9-BCBF80C7A7EA}" type="slidenum">
              <a:rPr lang="en-US" smtClean="0"/>
              <a:t>1</a:t>
            </a:fld>
            <a:endParaRPr lang="en-US"/>
          </a:p>
        </p:txBody>
      </p:sp>
    </p:spTree>
    <p:extLst>
      <p:ext uri="{BB962C8B-B14F-4D97-AF65-F5344CB8AC3E}">
        <p14:creationId xmlns:p14="http://schemas.microsoft.com/office/powerpoint/2010/main" val="2356010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b="1" dirty="0" smtClean="0">
                <a:solidFill>
                  <a:srgbClr val="002060"/>
                </a:solidFill>
                <a:latin typeface="Verdana" panose="020B0604030504040204" pitchFamily="34" charset="0"/>
                <a:ea typeface="Calibri" panose="020F0502020204030204" pitchFamily="34" charset="0"/>
                <a:cs typeface="Calibri" panose="020F0502020204030204" pitchFamily="34" charset="0"/>
              </a:rPr>
              <a:t>In addition to encouraging</a:t>
            </a:r>
            <a:r>
              <a:rPr lang="en-US" b="1"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 breast feeding and focusing on developmental readiness</a:t>
            </a:r>
            <a:r>
              <a:rPr lang="en-US" dirty="0" smtClean="0">
                <a:latin typeface="Verdana" panose="020B0604030504040204" pitchFamily="34" charset="0"/>
                <a:ea typeface="Calibri" panose="020F0502020204030204" pitchFamily="34" charset="0"/>
                <a:cs typeface="Times New Roman" panose="02020603050405020304" pitchFamily="18" charset="0"/>
              </a:rPr>
              <a:t>, </a:t>
            </a:r>
            <a:r>
              <a:rPr lang="en-US" dirty="0">
                <a:latin typeface="Verdana" panose="020B0604030504040204" pitchFamily="34" charset="0"/>
                <a:ea typeface="Calibri" panose="020F0502020204030204" pitchFamily="34" charset="0"/>
                <a:cs typeface="Times New Roman" panose="02020603050405020304" pitchFamily="18" charset="0"/>
              </a:rPr>
              <a:t>the updated infant meal pattern requirements </a:t>
            </a:r>
            <a:r>
              <a:rPr lang="en-US" dirty="0" smtClean="0">
                <a:latin typeface="Verdana" panose="020B0604030504040204" pitchFamily="34" charset="0"/>
                <a:ea typeface="Calibri" panose="020F0502020204030204" pitchFamily="34" charset="0"/>
                <a:cs typeface="Times New Roman" panose="02020603050405020304" pitchFamily="18" charset="0"/>
              </a:rPr>
              <a:t>allow </a:t>
            </a:r>
            <a:r>
              <a:rPr lang="en-US" dirty="0">
                <a:latin typeface="Verdana" panose="020B0604030504040204" pitchFamily="34" charset="0"/>
                <a:ea typeface="Calibri" panose="020F0502020204030204" pitchFamily="34" charset="0"/>
                <a:cs typeface="Times New Roman" panose="02020603050405020304" pitchFamily="18" charset="0"/>
              </a:rPr>
              <a:t>more nutritious foods. Specifically, foods from all of the food components may be served to infants around 6 months, as it is developmentally appropriate. During breakfast, lunch, and supper meals, the following three food components must be offered to infants when they are developmentally ready to accept them:</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Breastmilk or iron-fortified infant formula</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Infant cereal, meat/meat alternates, or a combination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Vegetable, fruit, or a combination of both</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During snacks, there are three food components: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Breastmilk or iron-fortified infant formula</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Grains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Vegetable, fruit, or a combination of both</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D9D9E57-B194-4C8F-98E9-BCBF80C7A7EA}" type="slidenum">
              <a:rPr lang="en-US" smtClean="0"/>
              <a:t>11</a:t>
            </a:fld>
            <a:endParaRPr lang="en-US"/>
          </a:p>
        </p:txBody>
      </p:sp>
    </p:spTree>
    <p:extLst>
      <p:ext uri="{BB962C8B-B14F-4D97-AF65-F5344CB8AC3E}">
        <p14:creationId xmlns:p14="http://schemas.microsoft.com/office/powerpoint/2010/main" val="3054023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pPr>
              <a:lnSpc>
                <a:spcPct val="150000"/>
              </a:lnSpc>
            </a:pPr>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Except </a:t>
            </a:r>
            <a:r>
              <a:rPr lang="en-US" dirty="0">
                <a:latin typeface="Verdana" panose="020B0604030504040204" pitchFamily="34" charset="0"/>
                <a:ea typeface="Calibri" panose="020F0502020204030204" pitchFamily="34" charset="0"/>
                <a:cs typeface="Times New Roman" panose="02020603050405020304" pitchFamily="18" charset="0"/>
              </a:rPr>
              <a:t>for breastmilk and infant formula, the serving sizes for all food components for meals and snacks begin with “zero” for infants 6 through 11 months. This serving size recognizes that not all infants are ready to eat solid foods right at 6 months of age and may need additional time before they are developmentally ready. It is important to note, by 7 or 8 months of age, most infants should consume solid foods from all food groups</a:t>
            </a:r>
            <a:r>
              <a:rPr lang="en-US" dirty="0" smtClean="0">
                <a:latin typeface="Verdana" panose="020B0604030504040204" pitchFamily="34" charset="0"/>
                <a:ea typeface="Calibri" panose="020F0502020204030204" pitchFamily="34" charset="0"/>
                <a:cs typeface="Times New Roman" panose="02020603050405020304" pitchFamily="18" charset="0"/>
              </a:rPr>
              <a:t>. Communication</a:t>
            </a:r>
            <a:r>
              <a:rPr lang="en-US" baseline="0" dirty="0" smtClean="0">
                <a:latin typeface="Verdana" panose="020B0604030504040204" pitchFamily="34" charset="0"/>
                <a:ea typeface="Calibri" panose="020F0502020204030204" pitchFamily="34" charset="0"/>
                <a:cs typeface="Times New Roman" panose="02020603050405020304" pitchFamily="18" charset="0"/>
              </a:rPr>
              <a:t> with parents will be key throughout this process; many centers may choose to have parents update an infant feeding preference form on a regular basis as a best practice as supporting documentation for which foods are developmentally appropriate for each infant in care.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12</a:t>
            </a:fld>
            <a:endParaRPr lang="en-US"/>
          </a:p>
        </p:txBody>
      </p:sp>
    </p:spTree>
    <p:extLst>
      <p:ext uri="{BB962C8B-B14F-4D97-AF65-F5344CB8AC3E}">
        <p14:creationId xmlns:p14="http://schemas.microsoft.com/office/powerpoint/2010/main" val="4023904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last advantage we will cover is that the two age groups focus on infants eating habits. Specifically, the serving sizes also allow you to feed infants based on their eating habits with the understanding that their eating habits may change. For example, some infants may eat certain foods this week, but will not eat the same food the next week. This meal should not be disallowed, as long as the meal offered is consistent with the infants’ eating habits. We will discuss this advantage further, later in this lesson.</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13</a:t>
            </a:fld>
            <a:endParaRPr lang="en-US"/>
          </a:p>
        </p:txBody>
      </p:sp>
    </p:spTree>
    <p:extLst>
      <p:ext uri="{BB962C8B-B14F-4D97-AF65-F5344CB8AC3E}">
        <p14:creationId xmlns:p14="http://schemas.microsoft.com/office/powerpoint/2010/main" val="2521315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1525" y="0"/>
            <a:ext cx="5532438" cy="3111500"/>
          </a:xfrm>
        </p:spPr>
      </p:sp>
      <p:sp>
        <p:nvSpPr>
          <p:cNvPr id="3" name="Notes Placeholder 2"/>
          <p:cNvSpPr>
            <a:spLocks noGrp="1"/>
          </p:cNvSpPr>
          <p:nvPr>
            <p:ph type="body" idx="1"/>
          </p:nvPr>
        </p:nvSpPr>
        <p:spPr/>
        <p:txBody>
          <a:bodyPr/>
          <a:lstStyle/>
          <a:p>
            <a:r>
              <a:rPr lang="en-US" b="1" dirty="0" smtClean="0">
                <a:solidFill>
                  <a:srgbClr val="002060"/>
                </a:solidFill>
                <a:latin typeface="Verdana" panose="020B0604030504040204" pitchFamily="34" charset="0"/>
                <a:ea typeface="Calibri" panose="020F0502020204030204" pitchFamily="34" charset="0"/>
                <a:cs typeface="Calibri" panose="020F0502020204030204" pitchFamily="34" charset="0"/>
              </a:rPr>
              <a:t>Let’s move on to discuss the individual</a:t>
            </a:r>
            <a:r>
              <a:rPr lang="en-US" b="1"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 components that make up the infant meal pattern, starting with breast milk and formula.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14</a:t>
            </a:fld>
            <a:endParaRPr lang="en-US"/>
          </a:p>
        </p:txBody>
      </p:sp>
    </p:spTree>
    <p:extLst>
      <p:ext uri="{BB962C8B-B14F-4D97-AF65-F5344CB8AC3E}">
        <p14:creationId xmlns:p14="http://schemas.microsoft.com/office/powerpoint/2010/main" val="23077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0"/>
            <a:ext cx="5578475" cy="3138488"/>
          </a:xfrm>
        </p:spPr>
      </p:sp>
      <p:sp>
        <p:nvSpPr>
          <p:cNvPr id="3" name="Notes Placeholder 2"/>
          <p:cNvSpPr>
            <a:spLocks noGrp="1"/>
          </p:cNvSpPr>
          <p:nvPr>
            <p:ph type="body" idx="1"/>
          </p:nvPr>
        </p:nvSpPr>
        <p:spPr>
          <a:xfrm>
            <a:off x="701041" y="3295161"/>
            <a:ext cx="5608320" cy="5676946"/>
          </a:xfrm>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updated infant meal pattern requirements encourage and promote breastfeeding in two key ways. First, you may continue to claim infant meals for reimbursement when a parent or guardian supplies expressed breastmilk </a:t>
            </a:r>
            <a:r>
              <a:rPr lang="en-US" dirty="0" smtClean="0">
                <a:latin typeface="Verdana" panose="020B0604030504040204" pitchFamily="34" charset="0"/>
                <a:ea typeface="Calibri" panose="020F0502020204030204" pitchFamily="34" charset="0"/>
                <a:cs typeface="Times New Roman" panose="02020603050405020304" pitchFamily="18" charset="0"/>
              </a:rPr>
              <a:t>for </a:t>
            </a:r>
            <a:r>
              <a:rPr lang="en-US" dirty="0">
                <a:latin typeface="Verdana" panose="020B0604030504040204" pitchFamily="34" charset="0"/>
                <a:ea typeface="Calibri" panose="020F0502020204030204" pitchFamily="34" charset="0"/>
                <a:cs typeface="Times New Roman" panose="02020603050405020304" pitchFamily="18" charset="0"/>
              </a:rPr>
              <a:t>their infant and you feed the infant the expressed milk. This requirement is currently in effect for infant meals. Second, effective October 1, 2017, you may begin to claim reimbursement for meals when a mother breastfeeds her infant </a:t>
            </a:r>
            <a:r>
              <a:rPr lang="en-US" dirty="0" smtClean="0">
                <a:latin typeface="Verdana" panose="020B0604030504040204" pitchFamily="34" charset="0"/>
                <a:ea typeface="Calibri" panose="020F0502020204030204" pitchFamily="34" charset="0"/>
                <a:cs typeface="Times New Roman" panose="02020603050405020304" pitchFamily="18" charset="0"/>
              </a:rPr>
              <a:t>on site at </a:t>
            </a:r>
            <a:r>
              <a:rPr lang="en-US" dirty="0">
                <a:latin typeface="Verdana" panose="020B0604030504040204" pitchFamily="34" charset="0"/>
                <a:ea typeface="Calibri" panose="020F0502020204030204" pitchFamily="34" charset="0"/>
                <a:cs typeface="Times New Roman" panose="02020603050405020304" pitchFamily="18" charset="0"/>
              </a:rPr>
              <a:t>the child care facility.</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15</a:t>
            </a:fld>
            <a:endParaRPr lang="en-US"/>
          </a:p>
        </p:txBody>
      </p:sp>
    </p:spTree>
    <p:extLst>
      <p:ext uri="{BB962C8B-B14F-4D97-AF65-F5344CB8AC3E}">
        <p14:creationId xmlns:p14="http://schemas.microsoft.com/office/powerpoint/2010/main" val="623872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When </a:t>
            </a:r>
            <a:r>
              <a:rPr lang="en-US" dirty="0">
                <a:latin typeface="Verdana" panose="020B0604030504040204" pitchFamily="34" charset="0"/>
                <a:ea typeface="Calibri" panose="020F0502020204030204" pitchFamily="34" charset="0"/>
                <a:cs typeface="Times New Roman" panose="02020603050405020304" pitchFamily="18" charset="0"/>
              </a:rPr>
              <a:t>a mother breastfeeds in the child care facility, it is not required that you measure and record the amount of breastmilk a mother breastfeeds her infant. However, you </a:t>
            </a:r>
            <a:r>
              <a:rPr lang="en-US" dirty="0" smtClean="0">
                <a:latin typeface="Verdana" panose="020B0604030504040204" pitchFamily="34" charset="0"/>
                <a:ea typeface="Calibri" panose="020F0502020204030204" pitchFamily="34" charset="0"/>
                <a:cs typeface="Times New Roman" panose="02020603050405020304" pitchFamily="18" charset="0"/>
              </a:rPr>
              <a:t>should write </a:t>
            </a:r>
            <a:r>
              <a:rPr lang="en-US" dirty="0">
                <a:latin typeface="Verdana" panose="020B0604030504040204" pitchFamily="34" charset="0"/>
                <a:ea typeface="Calibri" panose="020F0502020204030204" pitchFamily="34" charset="0"/>
                <a:cs typeface="Times New Roman" panose="02020603050405020304" pitchFamily="18" charset="0"/>
              </a:rPr>
              <a:t>“breastfed on-site,” “mother on-site,” or </a:t>
            </a:r>
            <a:r>
              <a:rPr lang="en-US" dirty="0" smtClean="0">
                <a:latin typeface="Verdana" panose="020B0604030504040204" pitchFamily="34" charset="0"/>
                <a:ea typeface="Calibri" panose="020F0502020204030204" pitchFamily="34" charset="0"/>
                <a:cs typeface="Times New Roman" panose="02020603050405020304" pitchFamily="18" charset="0"/>
              </a:rPr>
              <a:t>a similar statement </a:t>
            </a:r>
            <a:r>
              <a:rPr lang="en-US" dirty="0">
                <a:latin typeface="Verdana" panose="020B0604030504040204" pitchFamily="34" charset="0"/>
                <a:ea typeface="Calibri" panose="020F0502020204030204" pitchFamily="34" charset="0"/>
                <a:cs typeface="Times New Roman" panose="02020603050405020304" pitchFamily="18" charset="0"/>
              </a:rPr>
              <a:t>in places where you would normally write the amount of expressed breastmilk served to the </a:t>
            </a:r>
            <a:r>
              <a:rPr lang="en-US" dirty="0" smtClean="0">
                <a:latin typeface="Verdana" panose="020B0604030504040204" pitchFamily="34" charset="0"/>
                <a:ea typeface="Calibri" panose="020F0502020204030204" pitchFamily="34" charset="0"/>
                <a:cs typeface="Times New Roman" panose="02020603050405020304" pitchFamily="18" charset="0"/>
              </a:rPr>
              <a:t>infant; this documentation can be maintained</a:t>
            </a:r>
            <a:r>
              <a:rPr lang="en-US" baseline="0" dirty="0" smtClean="0">
                <a:latin typeface="Verdana" panose="020B0604030504040204" pitchFamily="34" charset="0"/>
                <a:ea typeface="Calibri" panose="020F0502020204030204" pitchFamily="34" charset="0"/>
                <a:cs typeface="Times New Roman" panose="02020603050405020304" pitchFamily="18" charset="0"/>
              </a:rPr>
              <a:t> on existing forms in use as the center</a:t>
            </a:r>
            <a:r>
              <a:rPr lang="en-US" dirty="0" smtClean="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b="1" dirty="0">
                <a:solidFill>
                  <a:srgbClr val="C00000"/>
                </a:solidFill>
                <a:latin typeface="Verdana" panose="020B0604030504040204" pitchFamily="34" charset="0"/>
                <a:ea typeface="Calibri" panose="020F0502020204030204" pitchFamily="34" charset="0"/>
                <a:cs typeface="Calibri" panose="020F0502020204030204" pitchFamily="34" charset="0"/>
              </a:rPr>
              <a:t> </a:t>
            </a:r>
            <a:endParaRPr lang="en-US" b="1" dirty="0">
              <a:solidFill>
                <a:srgbClr val="C00000"/>
              </a:solidFill>
              <a:latin typeface="Arial" panose="020B0604020202020204" pitchFamily="34" charset="0"/>
              <a:ea typeface="Calibri" panose="020F0502020204030204" pitchFamily="34" charset="0"/>
              <a:cs typeface="Calibri" panose="020F0502020204030204" pitchFamily="34" charset="0"/>
            </a:endParaRPr>
          </a:p>
          <a:p>
            <a:pPr>
              <a:lnSpc>
                <a:spcPct val="150000"/>
              </a:lnSpc>
            </a:pPr>
            <a:r>
              <a:rPr lang="en-US" b="1" dirty="0">
                <a:solidFill>
                  <a:srgbClr val="C00000"/>
                </a:solidFill>
                <a:latin typeface="Verdana" panose="020B0604030504040204" pitchFamily="34" charset="0"/>
                <a:ea typeface="Calibri" panose="020F0502020204030204" pitchFamily="34" charset="0"/>
                <a:cs typeface="Calibri" panose="020F0502020204030204" pitchFamily="34" charset="0"/>
              </a:rPr>
              <a:t> </a:t>
            </a:r>
            <a:endParaRPr lang="en-US" b="1" dirty="0">
              <a:solidFill>
                <a:srgbClr val="C00000"/>
              </a:solidFill>
              <a:latin typeface="Arial" panose="020B0604020202020204" pitchFamily="34" charset="0"/>
              <a:ea typeface="Calibri" panose="020F0502020204030204" pitchFamily="34" charset="0"/>
              <a:cs typeface="Calibri" panose="020F0502020204030204" pitchFamily="34" charset="0"/>
            </a:endParaRPr>
          </a:p>
          <a:p>
            <a:pPr>
              <a:lnSpc>
                <a:spcPct val="150000"/>
              </a:lnSpc>
            </a:pPr>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9D9D9E57-B194-4C8F-98E9-BCBF80C7A7EA}" type="slidenum">
              <a:rPr lang="en-US" smtClean="0"/>
              <a:t>16</a:t>
            </a:fld>
            <a:endParaRPr lang="en-US"/>
          </a:p>
        </p:txBody>
      </p:sp>
    </p:spTree>
    <p:extLst>
      <p:ext uri="{BB962C8B-B14F-4D97-AF65-F5344CB8AC3E}">
        <p14:creationId xmlns:p14="http://schemas.microsoft.com/office/powerpoint/2010/main" val="685197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When </a:t>
            </a:r>
            <a:r>
              <a:rPr lang="en-US" dirty="0">
                <a:latin typeface="Verdana" panose="020B0604030504040204" pitchFamily="34" charset="0"/>
                <a:ea typeface="Calibri" panose="020F0502020204030204" pitchFamily="34" charset="0"/>
                <a:cs typeface="Times New Roman" panose="02020603050405020304" pitchFamily="18" charset="0"/>
              </a:rPr>
              <a:t>serving expressed milk, there may be times when an infant does not consume the entire serving. For example, some breastfed infants consume less than the minimum serving size of breastmilk for each feeding. In these situations, you may offer infants less than the minimum serving size of breastmilk. However, you must offer the additional breastmilk later, if the infant will consume more, for a reimbursable meal.</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Although not new, it is important to note infants should be fed on demand and not on a strict schedule. Therefore, feed infants during a span of time consistent with their eating habits. In addition, avoid force-feeding infants, as this may cause them to consume more than they need.</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17</a:t>
            </a:fld>
            <a:endParaRPr lang="en-US"/>
          </a:p>
        </p:txBody>
      </p:sp>
    </p:spTree>
    <p:extLst>
      <p:ext uri="{BB962C8B-B14F-4D97-AF65-F5344CB8AC3E}">
        <p14:creationId xmlns:p14="http://schemas.microsoft.com/office/powerpoint/2010/main" val="1326554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When </a:t>
            </a:r>
            <a:r>
              <a:rPr lang="en-US" dirty="0">
                <a:latin typeface="Verdana" panose="020B0604030504040204" pitchFamily="34" charset="0"/>
                <a:ea typeface="Calibri" panose="020F0502020204030204" pitchFamily="34" charset="0"/>
                <a:cs typeface="Times New Roman" panose="02020603050405020304" pitchFamily="18" charset="0"/>
              </a:rPr>
              <a:t>infants are not breastfed or they need a supplement for breastmilk, iron-fortified infant formula is the best alternative. Iron is a very important nutrient for infants during their first year because it supports healthy brain development and growth.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 infant meal pattern requirements allows an infant, younger than 12 months, to be served iron-fortified formula, breastmilk, or a combination of both. Therefore, if a mother wishes not to breastfeed or is unable to produce enough breastmilk to satisfy the infant, iron-fortified formula should be </a:t>
            </a:r>
            <a:r>
              <a:rPr lang="en-US" dirty="0" smtClean="0">
                <a:latin typeface="Verdana" panose="020B0604030504040204" pitchFamily="34" charset="0"/>
                <a:ea typeface="Calibri" panose="020F0502020204030204" pitchFamily="34" charset="0"/>
                <a:cs typeface="Times New Roman" panose="02020603050405020304" pitchFamily="18" charset="0"/>
              </a:rPr>
              <a:t>served</a:t>
            </a:r>
            <a:r>
              <a:rPr lang="en-US" baseline="0" dirty="0" smtClean="0">
                <a:latin typeface="Verdana" panose="020B0604030504040204" pitchFamily="34" charset="0"/>
                <a:ea typeface="Calibri" panose="020F0502020204030204" pitchFamily="34" charset="0"/>
                <a:cs typeface="Times New Roman" panose="02020603050405020304" pitchFamily="18" charset="0"/>
              </a:rPr>
              <a:t> in place of or in in supplement to breast milk.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18</a:t>
            </a:fld>
            <a:endParaRPr lang="en-US"/>
          </a:p>
        </p:txBody>
      </p:sp>
    </p:spTree>
    <p:extLst>
      <p:ext uri="{BB962C8B-B14F-4D97-AF65-F5344CB8AC3E}">
        <p14:creationId xmlns:p14="http://schemas.microsoft.com/office/powerpoint/2010/main" val="429977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All </a:t>
            </a:r>
            <a:r>
              <a:rPr lang="en-US" dirty="0">
                <a:latin typeface="Verdana" panose="020B0604030504040204" pitchFamily="34" charset="0"/>
                <a:ea typeface="Calibri" panose="020F0502020204030204" pitchFamily="34" charset="0"/>
                <a:cs typeface="Times New Roman" panose="02020603050405020304" pitchFamily="18" charset="0"/>
              </a:rPr>
              <a:t>child care programs must continue to offer a minimum of one type of iron-fortified infant formula. When selecting formula, all infant formula must be regulated by the Food and Drug Administration (FDA) to be creditable in the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Any iron-fortified infant formula bought in a store in the U.S. and all formula marketed in the U.S. is regulated by FDA. However, formula purchased outside of the U.S. may not be regulated by FDA. Therefore, these formulas may not be creditable in the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D9D9E57-B194-4C8F-98E9-BCBF80C7A7EA}" type="slidenum">
              <a:rPr lang="en-US" smtClean="0"/>
              <a:t>19</a:t>
            </a:fld>
            <a:endParaRPr lang="en-US"/>
          </a:p>
        </p:txBody>
      </p:sp>
    </p:spTree>
    <p:extLst>
      <p:ext uri="{BB962C8B-B14F-4D97-AF65-F5344CB8AC3E}">
        <p14:creationId xmlns:p14="http://schemas.microsoft.com/office/powerpoint/2010/main" val="1643006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When </a:t>
            </a:r>
            <a:r>
              <a:rPr lang="en-US" dirty="0">
                <a:latin typeface="Verdana" panose="020B0604030504040204" pitchFamily="34" charset="0"/>
                <a:ea typeface="Calibri" panose="020F0502020204030204" pitchFamily="34" charset="0"/>
                <a:cs typeface="Times New Roman" panose="02020603050405020304" pitchFamily="18" charset="0"/>
              </a:rPr>
              <a:t>serving formula, some infants may not consume the entire serving. However, as long as you </a:t>
            </a:r>
            <a:r>
              <a:rPr lang="en-US" b="1" dirty="0">
                <a:latin typeface="Verdana" panose="020B0604030504040204" pitchFamily="34" charset="0"/>
                <a:ea typeface="Calibri" panose="020F0502020204030204" pitchFamily="34" charset="0"/>
                <a:cs typeface="Times New Roman" panose="02020603050405020304" pitchFamily="18" charset="0"/>
              </a:rPr>
              <a:t>offer</a:t>
            </a:r>
            <a:r>
              <a:rPr lang="en-US" dirty="0">
                <a:latin typeface="Verdana" panose="020B0604030504040204" pitchFamily="34" charset="0"/>
                <a:ea typeface="Calibri" panose="020F0502020204030204" pitchFamily="34" charset="0"/>
                <a:cs typeface="Times New Roman" panose="02020603050405020304" pitchFamily="18" charset="0"/>
              </a:rPr>
              <a:t> the minimum serving size, the meal is </a:t>
            </a:r>
            <a:r>
              <a:rPr lang="en-US" dirty="0" smtClean="0">
                <a:latin typeface="Verdana" panose="020B0604030504040204" pitchFamily="34" charset="0"/>
                <a:ea typeface="Calibri" panose="020F0502020204030204" pitchFamily="34" charset="0"/>
                <a:cs typeface="Times New Roman" panose="02020603050405020304" pitchFamily="18" charset="0"/>
              </a:rPr>
              <a:t>reimbursable. As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previously mentioned, the minimum serving size may be offered over a period of time rather than in a single setting as long as what is offered is consistent with the infant’s eating habits and is appropriately documented. </a:t>
            </a:r>
            <a:r>
              <a:rPr lang="en-US" dirty="0" smtClean="0">
                <a:latin typeface="Verdana" panose="020B0604030504040204" pitchFamily="34" charset="0"/>
                <a:ea typeface="Calibri" panose="020F0502020204030204" pitchFamily="34" charset="0"/>
                <a:cs typeface="Times New Roman" panose="02020603050405020304" pitchFamily="18" charset="0"/>
              </a:rPr>
              <a:t>A </a:t>
            </a:r>
            <a:r>
              <a:rPr lang="en-US" dirty="0">
                <a:latin typeface="Verdana" panose="020B0604030504040204" pitchFamily="34" charset="0"/>
                <a:ea typeface="Calibri" panose="020F0502020204030204" pitchFamily="34" charset="0"/>
                <a:cs typeface="Times New Roman" panose="02020603050405020304" pitchFamily="18" charset="0"/>
              </a:rPr>
              <a:t>participant does not need to consume the minimum serving size of a food component in order for the meal to be reimbursable. Any leftovers should be properly stored based on your local health and safety requirements.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20</a:t>
            </a:fld>
            <a:endParaRPr lang="en-US"/>
          </a:p>
        </p:txBody>
      </p:sp>
    </p:spTree>
    <p:extLst>
      <p:ext uri="{BB962C8B-B14F-4D97-AF65-F5344CB8AC3E}">
        <p14:creationId xmlns:p14="http://schemas.microsoft.com/office/powerpoint/2010/main" val="4179774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1688" y="0"/>
            <a:ext cx="5407025" cy="3041650"/>
          </a:xfrm>
        </p:spPr>
      </p:sp>
      <p:sp>
        <p:nvSpPr>
          <p:cNvPr id="3" name="Notes Placeholder 2"/>
          <p:cNvSpPr>
            <a:spLocks noGrp="1"/>
          </p:cNvSpPr>
          <p:nvPr>
            <p:ph type="body" idx="1"/>
          </p:nvPr>
        </p:nvSpPr>
        <p:spPr>
          <a:xfrm>
            <a:off x="701041" y="3176408"/>
            <a:ext cx="5608320" cy="5653559"/>
          </a:xfrm>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Copies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of this power point as well as additional training materials can be found at the website listed on the screen. Additional training materials will be available through the RIDE Child Nutrition Programs website.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2</a:t>
            </a:fld>
            <a:endParaRPr lang="en-US"/>
          </a:p>
        </p:txBody>
      </p:sp>
    </p:spTree>
    <p:extLst>
      <p:ext uri="{BB962C8B-B14F-4D97-AF65-F5344CB8AC3E}">
        <p14:creationId xmlns:p14="http://schemas.microsoft.com/office/powerpoint/2010/main" val="146018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0"/>
            <a:ext cx="5556250" cy="3125788"/>
          </a:xfrm>
        </p:spPr>
      </p:sp>
      <p:sp>
        <p:nvSpPr>
          <p:cNvPr id="3" name="Notes Placeholder 2"/>
          <p:cNvSpPr>
            <a:spLocks noGrp="1"/>
          </p:cNvSpPr>
          <p:nvPr>
            <p:ph type="body" idx="1"/>
          </p:nvPr>
        </p:nvSpPr>
        <p:spPr>
          <a:xfrm>
            <a:off x="701041" y="3334997"/>
            <a:ext cx="5608320" cy="5494970"/>
          </a:xfrm>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Due </a:t>
            </a:r>
            <a:r>
              <a:rPr lang="en-US" dirty="0">
                <a:latin typeface="Verdana" panose="020B0604030504040204" pitchFamily="34" charset="0"/>
                <a:ea typeface="Calibri" panose="020F0502020204030204" pitchFamily="34" charset="0"/>
                <a:cs typeface="Times New Roman" panose="02020603050405020304" pitchFamily="18" charset="0"/>
              </a:rPr>
              <a:t>to a disability, some infants may not be able to consume breastmilk or iron-fortified infant formulas. In situations when an infant, child, or adult participant has a disability, you must </a:t>
            </a:r>
            <a:r>
              <a:rPr lang="en-US" dirty="0" smtClean="0">
                <a:latin typeface="Verdana" panose="020B0604030504040204" pitchFamily="34" charset="0"/>
                <a:ea typeface="Calibri" panose="020F0502020204030204" pitchFamily="34" charset="0"/>
                <a:cs typeface="Times New Roman" panose="02020603050405020304" pitchFamily="18" charset="0"/>
              </a:rPr>
              <a:t>make reasonable modifications to meal</a:t>
            </a:r>
            <a:r>
              <a:rPr lang="en-US" baseline="0" dirty="0" smtClean="0">
                <a:latin typeface="Verdana" panose="020B0604030504040204" pitchFamily="34" charset="0"/>
                <a:ea typeface="Calibri" panose="020F0502020204030204" pitchFamily="34" charset="0"/>
                <a:cs typeface="Times New Roman" panose="02020603050405020304" pitchFamily="18" charset="0"/>
              </a:rPr>
              <a:t> service</a:t>
            </a:r>
            <a:r>
              <a:rPr lang="en-US" dirty="0" smtClean="0">
                <a:latin typeface="Verdana" panose="020B0604030504040204" pitchFamily="34" charset="0"/>
                <a:ea typeface="Calibri" panose="020F0502020204030204" pitchFamily="34" charset="0"/>
                <a:cs typeface="Times New Roman" panose="02020603050405020304" pitchFamily="18" charset="0"/>
              </a:rPr>
              <a:t>. </a:t>
            </a:r>
            <a:r>
              <a:rPr lang="en-US" dirty="0">
                <a:latin typeface="Verdana" panose="020B0604030504040204" pitchFamily="34" charset="0"/>
                <a:ea typeface="Calibri" panose="020F0502020204030204" pitchFamily="34" charset="0"/>
                <a:cs typeface="Times New Roman" panose="02020603050405020304" pitchFamily="18" charset="0"/>
              </a:rPr>
              <a:t>To receive reimbursement for milk substitutions or other meal </a:t>
            </a:r>
            <a:r>
              <a:rPr lang="en-US" dirty="0" smtClean="0">
                <a:latin typeface="Verdana" panose="020B0604030504040204" pitchFamily="34" charset="0"/>
                <a:ea typeface="Calibri" panose="020F0502020204030204" pitchFamily="34" charset="0"/>
                <a:cs typeface="Times New Roman" panose="02020603050405020304" pitchFamily="18" charset="0"/>
              </a:rPr>
              <a:t>modifications that are outside of the meal pattern requirements </a:t>
            </a:r>
            <a:r>
              <a:rPr lang="en-US" dirty="0">
                <a:latin typeface="Verdana" panose="020B0604030504040204" pitchFamily="34" charset="0"/>
                <a:ea typeface="Calibri" panose="020F0502020204030204" pitchFamily="34" charset="0"/>
                <a:cs typeface="Times New Roman" panose="02020603050405020304" pitchFamily="18" charset="0"/>
              </a:rPr>
              <a:t>due to a disability, the </a:t>
            </a:r>
            <a:r>
              <a:rPr lang="en-US" dirty="0" smtClean="0">
                <a:latin typeface="Verdana" panose="020B0604030504040204" pitchFamily="34" charset="0"/>
                <a:ea typeface="Calibri" panose="020F0502020204030204" pitchFamily="34" charset="0"/>
                <a:cs typeface="Times New Roman" panose="02020603050405020304" pitchFamily="18" charset="0"/>
              </a:rPr>
              <a:t>modifications </a:t>
            </a:r>
            <a:r>
              <a:rPr lang="en-US" dirty="0">
                <a:latin typeface="Verdana" panose="020B0604030504040204" pitchFamily="34" charset="0"/>
                <a:ea typeface="Calibri" panose="020F0502020204030204" pitchFamily="34" charset="0"/>
                <a:cs typeface="Times New Roman" panose="02020603050405020304" pitchFamily="18" charset="0"/>
              </a:rPr>
              <a:t>must be supported by a written medical statement signed by a State recognized medical authority, such as a physician, who is authorized to write medical prescriptions under State law (State recognized medical authority). The statement should: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explain the need for the modification,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provide guidance for the substitution or meal modification, and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be kept on file by the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center or family child care home.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smtClean="0">
              <a:latin typeface="Verdana" panose="020B0604030504040204" pitchFamily="34" charset="0"/>
              <a:ea typeface="Calibri" panose="020F0502020204030204" pitchFamily="34" charset="0"/>
              <a:cs typeface="Times New Roman" panose="02020603050405020304" pitchFamily="18"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Please reach out to a</a:t>
            </a:r>
            <a:r>
              <a:rPr lang="en-US" baseline="0" dirty="0" smtClean="0">
                <a:latin typeface="Verdana" panose="020B0604030504040204" pitchFamily="34" charset="0"/>
                <a:ea typeface="Calibri" panose="020F0502020204030204" pitchFamily="34" charset="0"/>
                <a:cs typeface="Times New Roman" panose="02020603050405020304" pitchFamily="18" charset="0"/>
              </a:rPr>
              <a:t> nutrition program specialist if you have additional questions regarding a request for modification due to a disability. Remember, centers MUST provide reasonable modifications for children with disabilities – parents cannot be required to provide their own modification and/or pay for the modification that a center is implementing. Additionally, a center may not simply deny program participation based on an identified disability.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21</a:t>
            </a:fld>
            <a:endParaRPr lang="en-US"/>
          </a:p>
        </p:txBody>
      </p:sp>
    </p:spTree>
    <p:extLst>
      <p:ext uri="{BB962C8B-B14F-4D97-AF65-F5344CB8AC3E}">
        <p14:creationId xmlns:p14="http://schemas.microsoft.com/office/powerpoint/2010/main" val="2592407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Now that we have discussed breast milk &amp; formula, let’s move</a:t>
            </a:r>
            <a:r>
              <a:rPr lang="en-US" baseline="0" dirty="0" smtClean="0">
                <a:latin typeface="Verdana" panose="020B0604030504040204" pitchFamily="34" charset="0"/>
                <a:ea typeface="Calibri" panose="020F0502020204030204" pitchFamily="34" charset="0"/>
                <a:cs typeface="Times New Roman" panose="02020603050405020304" pitchFamily="18" charset="0"/>
              </a:rPr>
              <a:t> on to discuss the fruits &amp; vegetable components.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612980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3138488"/>
          </a:xfrm>
        </p:spPr>
      </p:sp>
      <p:sp>
        <p:nvSpPr>
          <p:cNvPr id="3" name="Notes Placeholder 2"/>
          <p:cNvSpPr>
            <a:spLocks noGrp="1"/>
          </p:cNvSpPr>
          <p:nvPr>
            <p:ph type="body" idx="1"/>
          </p:nvPr>
        </p:nvSpPr>
        <p:spPr>
          <a:xfrm>
            <a:off x="701041" y="3274009"/>
            <a:ext cx="5608320" cy="3660458"/>
          </a:xfrm>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There are two</a:t>
            </a:r>
            <a:r>
              <a:rPr lang="en-US" baseline="0" dirty="0" smtClean="0">
                <a:latin typeface="Verdana" panose="020B0604030504040204" pitchFamily="34" charset="0"/>
                <a:ea typeface="Calibri" panose="020F0502020204030204" pitchFamily="34" charset="0"/>
                <a:cs typeface="Times New Roman" panose="02020603050405020304" pitchFamily="18" charset="0"/>
              </a:rPr>
              <a:t> significant updates to the fruit &amp; vegetable component of infant meals. </a:t>
            </a:r>
            <a:r>
              <a:rPr lang="en-US" dirty="0" smtClean="0">
                <a:latin typeface="Verdana" panose="020B0604030504040204" pitchFamily="34" charset="0"/>
                <a:ea typeface="Calibri" panose="020F0502020204030204" pitchFamily="34" charset="0"/>
                <a:cs typeface="Times New Roman" panose="02020603050405020304" pitchFamily="18" charset="0"/>
              </a:rPr>
              <a:t>Vegetables </a:t>
            </a:r>
            <a:r>
              <a:rPr lang="en-US" dirty="0">
                <a:latin typeface="Verdana" panose="020B0604030504040204" pitchFamily="34" charset="0"/>
                <a:ea typeface="Calibri" panose="020F0502020204030204" pitchFamily="34" charset="0"/>
                <a:cs typeface="Times New Roman" panose="02020603050405020304" pitchFamily="18" charset="0"/>
              </a:rPr>
              <a:t>and fruits are great sources of essential nutrients, such as fiber and vitamin C. Currently, vegetables and fruits are required at breakfast, lunch, and supper meals for infants who are developmentally ready to accept them (around 6 months of age). In the updated infant meal pattern requirements, 0-2 tablespoon(s) of vegetables, fruits, or a combination of both must be offered during snacks when infants are developmentally ready to accept them. This change promotes vegetable and fruit </a:t>
            </a:r>
            <a:r>
              <a:rPr lang="en-US" dirty="0">
                <a:solidFill>
                  <a:srgbClr val="000000"/>
                </a:solidFill>
                <a:latin typeface="Verdana" panose="020B0604030504040204" pitchFamily="34" charset="0"/>
                <a:ea typeface="Calibri" panose="020F0502020204030204" pitchFamily="34" charset="0"/>
                <a:cs typeface="Times New Roman" panose="02020603050405020304" pitchFamily="18" charset="0"/>
              </a:rPr>
              <a:t>consumption in infants, </a:t>
            </a:r>
            <a:r>
              <a:rPr lang="en-US" dirty="0">
                <a:latin typeface="Verdana" panose="020B0604030504040204" pitchFamily="34" charset="0"/>
                <a:ea typeface="Calibri" panose="020F0502020204030204" pitchFamily="34" charset="0"/>
                <a:cs typeface="Times New Roman" panose="02020603050405020304" pitchFamily="18" charset="0"/>
              </a:rPr>
              <a:t>and it allows for better acceptance later in life.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23</a:t>
            </a:fld>
            <a:endParaRPr lang="en-US"/>
          </a:p>
        </p:txBody>
      </p:sp>
    </p:spTree>
    <p:extLst>
      <p:ext uri="{BB962C8B-B14F-4D97-AF65-F5344CB8AC3E}">
        <p14:creationId xmlns:p14="http://schemas.microsoft.com/office/powerpoint/2010/main" val="1390998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second change to the fruit</a:t>
            </a:r>
            <a:r>
              <a:rPr lang="en-US" baseline="0" dirty="0" smtClean="0">
                <a:latin typeface="Verdana" panose="020B0604030504040204" pitchFamily="34" charset="0"/>
                <a:ea typeface="Calibri" panose="020F0502020204030204" pitchFamily="34" charset="0"/>
                <a:cs typeface="Times New Roman" panose="02020603050405020304" pitchFamily="18" charset="0"/>
              </a:rPr>
              <a:t> &amp; vegetable component of the infant meal pattern centers around juice. </a:t>
            </a:r>
            <a:r>
              <a:rPr lang="en-US" dirty="0" smtClean="0">
                <a:latin typeface="Verdana" panose="020B0604030504040204" pitchFamily="34" charset="0"/>
                <a:ea typeface="Calibri" panose="020F0502020204030204" pitchFamily="34" charset="0"/>
                <a:cs typeface="Times New Roman" panose="02020603050405020304" pitchFamily="18" charset="0"/>
              </a:rPr>
              <a:t>Juice </a:t>
            </a:r>
            <a:r>
              <a:rPr lang="en-US" dirty="0">
                <a:latin typeface="Verdana" panose="020B0604030504040204" pitchFamily="34" charset="0"/>
                <a:ea typeface="Calibri" panose="020F0502020204030204" pitchFamily="34" charset="0"/>
                <a:cs typeface="Times New Roman" panose="02020603050405020304" pitchFamily="18" charset="0"/>
              </a:rPr>
              <a:t>lacks the dietary fiber found in other forms of fruits and vegetables. When infants drink too much juice, they are more likely to experience diarrhea, abdominal pain, and other gastrointestinal problems. Therefore, the updated meal pattern requirements no longer credits juice as a reimbursable item for infant meals.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24</a:t>
            </a:fld>
            <a:endParaRPr lang="en-US"/>
          </a:p>
        </p:txBody>
      </p:sp>
    </p:spTree>
    <p:extLst>
      <p:ext uri="{BB962C8B-B14F-4D97-AF65-F5344CB8AC3E}">
        <p14:creationId xmlns:p14="http://schemas.microsoft.com/office/powerpoint/2010/main" val="4026530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1525" y="0"/>
            <a:ext cx="5532438"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next component that we will discuss is meat/meat alternates.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25</a:t>
            </a:fld>
            <a:endParaRPr lang="en-US"/>
          </a:p>
        </p:txBody>
      </p:sp>
    </p:spTree>
    <p:extLst>
      <p:ext uri="{BB962C8B-B14F-4D97-AF65-F5344CB8AC3E}">
        <p14:creationId xmlns:p14="http://schemas.microsoft.com/office/powerpoint/2010/main" val="1854792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Some </a:t>
            </a:r>
            <a:r>
              <a:rPr lang="en-US" dirty="0">
                <a:latin typeface="Verdana" panose="020B0604030504040204" pitchFamily="34" charset="0"/>
                <a:ea typeface="Calibri" panose="020F0502020204030204" pitchFamily="34" charset="0"/>
                <a:cs typeface="Times New Roman" panose="02020603050405020304" pitchFamily="18" charset="0"/>
              </a:rPr>
              <a:t>common examples of meat/meat alternates include poultry, meat, yogurt, cheese, whole eggs, and dry beans. The updated meal pattern requirements for the meat/meat alternate component focus on yogurt, whole eggs, and cheese foods and spreads. Let’s begin by exploring yogurt.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26</a:t>
            </a:fld>
            <a:endParaRPr lang="en-US"/>
          </a:p>
        </p:txBody>
      </p:sp>
    </p:spTree>
    <p:extLst>
      <p:ext uri="{BB962C8B-B14F-4D97-AF65-F5344CB8AC3E}">
        <p14:creationId xmlns:p14="http://schemas.microsoft.com/office/powerpoint/2010/main" val="3475253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Yogurt </a:t>
            </a:r>
            <a:r>
              <a:rPr lang="en-US" dirty="0">
                <a:latin typeface="Verdana" panose="020B0604030504040204" pitchFamily="34" charset="0"/>
                <a:ea typeface="Calibri" panose="020F0502020204030204" pitchFamily="34" charset="0"/>
                <a:cs typeface="Times New Roman" panose="02020603050405020304" pitchFamily="18" charset="0"/>
              </a:rPr>
              <a:t>is a great source of protein, and this macronutrient provides energy, builds and maintains muscle, and it promotes a healthy metabolism. Because of the benefits of protein and the popularity of yogurt, the updated meal pattern requirements now allow yogurt as a meat alternate for infants as they are developmentally ready to accept it. When serving yogurt, </a:t>
            </a:r>
            <a:r>
              <a:rPr lang="en-US" dirty="0" smtClean="0">
                <a:latin typeface="Verdana" panose="020B0604030504040204" pitchFamily="34" charset="0"/>
                <a:ea typeface="Calibri" panose="020F0502020204030204" pitchFamily="34" charset="0"/>
                <a:cs typeface="Times New Roman" panose="02020603050405020304" pitchFamily="18" charset="0"/>
              </a:rPr>
              <a:t>offer </a:t>
            </a:r>
            <a:r>
              <a:rPr lang="en-US" dirty="0">
                <a:latin typeface="Verdana" panose="020B0604030504040204" pitchFamily="34" charset="0"/>
                <a:ea typeface="Calibri" panose="020F0502020204030204" pitchFamily="34" charset="0"/>
                <a:cs typeface="Times New Roman" panose="02020603050405020304" pitchFamily="18" charset="0"/>
              </a:rPr>
              <a:t>0-4 ounces during breakfast, lunch, or supper meals. </a:t>
            </a:r>
            <a:r>
              <a:rPr lang="en-US" dirty="0" smtClean="0">
                <a:latin typeface="Verdana" panose="020B0604030504040204" pitchFamily="34" charset="0"/>
                <a:ea typeface="Calibri" panose="020F0502020204030204" pitchFamily="34" charset="0"/>
                <a:cs typeface="Times New Roman" panose="02020603050405020304" pitchFamily="18" charset="0"/>
              </a:rPr>
              <a:t>Note</a:t>
            </a:r>
            <a:r>
              <a:rPr lang="en-US" baseline="0" dirty="0" smtClean="0">
                <a:latin typeface="Verdana" panose="020B0604030504040204" pitchFamily="34" charset="0"/>
                <a:ea typeface="Calibri" panose="020F0502020204030204" pitchFamily="34" charset="0"/>
                <a:cs typeface="Times New Roman" panose="02020603050405020304" pitchFamily="18" charset="0"/>
              </a:rPr>
              <a:t> that all yogurts included as part of a reimbursable meal in CACFP must contain no more than 23g of sugar per 6 ounces of yogurt. For more information on this requirement, please refer to the yogurt handout and/or the recorded meat/meat alternate webinar available on the RIDE child nutrition website.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D9D9E57-B194-4C8F-98E9-BCBF80C7A7EA}" type="slidenum">
              <a:rPr lang="en-US" smtClean="0"/>
              <a:t>27</a:t>
            </a:fld>
            <a:endParaRPr lang="en-US"/>
          </a:p>
        </p:txBody>
      </p:sp>
    </p:spTree>
    <p:extLst>
      <p:ext uri="{BB962C8B-B14F-4D97-AF65-F5344CB8AC3E}">
        <p14:creationId xmlns:p14="http://schemas.microsoft.com/office/powerpoint/2010/main" val="1672586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Eggs </a:t>
            </a:r>
            <a:r>
              <a:rPr lang="en-US" dirty="0">
                <a:latin typeface="Verdana" panose="020B0604030504040204" pitchFamily="34" charset="0"/>
                <a:ea typeface="Calibri" panose="020F0502020204030204" pitchFamily="34" charset="0"/>
                <a:cs typeface="Times New Roman" panose="02020603050405020304" pitchFamily="18" charset="0"/>
              </a:rPr>
              <a:t>are a great source of protein. Previously, there was a concern that the protein in egg whites may cause an allergic reaction. However, the AAP recently concluded that there is no convincing evidence to delay the introduction of foods that are considered major food allergens, such as eggs. Therefore, the updated infant meal pattern requirements allow 0-4 tablespoons of whole eggs to credit towards a reimbursable meal.</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28</a:t>
            </a:fld>
            <a:endParaRPr lang="en-US"/>
          </a:p>
        </p:txBody>
      </p:sp>
    </p:spTree>
    <p:extLst>
      <p:ext uri="{BB962C8B-B14F-4D97-AF65-F5344CB8AC3E}">
        <p14:creationId xmlns:p14="http://schemas.microsoft.com/office/powerpoint/2010/main" val="1075130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Next</a:t>
            </a:r>
            <a:r>
              <a:rPr lang="en-US" dirty="0">
                <a:latin typeface="Verdana" panose="020B0604030504040204" pitchFamily="34" charset="0"/>
                <a:ea typeface="Calibri" panose="020F0502020204030204" pitchFamily="34" charset="0"/>
                <a:cs typeface="Times New Roman" panose="02020603050405020304" pitchFamily="18" charset="0"/>
              </a:rPr>
              <a:t>, 0-2 ounces of cheese and cottage cheese </a:t>
            </a:r>
            <a:r>
              <a:rPr lang="en-US" dirty="0" smtClean="0">
                <a:latin typeface="Verdana" panose="020B0604030504040204" pitchFamily="34" charset="0"/>
                <a:ea typeface="Calibri" panose="020F0502020204030204" pitchFamily="34" charset="0"/>
                <a:cs typeface="Times New Roman" panose="02020603050405020304" pitchFamily="18" charset="0"/>
              </a:rPr>
              <a:t>credit </a:t>
            </a:r>
            <a:r>
              <a:rPr lang="en-US" dirty="0">
                <a:latin typeface="Verdana" panose="020B0604030504040204" pitchFamily="34" charset="0"/>
                <a:ea typeface="Calibri" panose="020F0502020204030204" pitchFamily="34" charset="0"/>
                <a:cs typeface="Times New Roman" panose="02020603050405020304" pitchFamily="18" charset="0"/>
              </a:rPr>
              <a:t>as a meat </a:t>
            </a:r>
            <a:r>
              <a:rPr lang="en-US" dirty="0" smtClean="0">
                <a:latin typeface="Verdana" panose="020B0604030504040204" pitchFamily="34" charset="0"/>
                <a:ea typeface="Calibri" panose="020F0502020204030204" pitchFamily="34" charset="0"/>
                <a:cs typeface="Times New Roman" panose="02020603050405020304" pitchFamily="18" charset="0"/>
              </a:rPr>
              <a:t>alternate in the updated infant meal pattern. </a:t>
            </a:r>
            <a:r>
              <a:rPr lang="en-US" dirty="0">
                <a:latin typeface="Verdana" panose="020B0604030504040204" pitchFamily="34" charset="0"/>
                <a:ea typeface="Calibri" panose="020F0502020204030204" pitchFamily="34" charset="0"/>
                <a:cs typeface="Times New Roman" panose="02020603050405020304" pitchFamily="18" charset="0"/>
              </a:rPr>
              <a:t>Some common examples of cheese may include shredded or sliced Swiss, Colby, and Monterey Jack.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29</a:t>
            </a:fld>
            <a:endParaRPr lang="en-US"/>
          </a:p>
        </p:txBody>
      </p:sp>
    </p:spTree>
    <p:extLst>
      <p:ext uri="{BB962C8B-B14F-4D97-AF65-F5344CB8AC3E}">
        <p14:creationId xmlns:p14="http://schemas.microsoft.com/office/powerpoint/2010/main" val="3926137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However</a:t>
            </a:r>
            <a:r>
              <a:rPr lang="en-US" dirty="0">
                <a:latin typeface="Verdana" panose="020B0604030504040204" pitchFamily="34" charset="0"/>
                <a:ea typeface="Calibri" panose="020F0502020204030204" pitchFamily="34" charset="0"/>
                <a:cs typeface="Times New Roman" panose="02020603050405020304" pitchFamily="18" charset="0"/>
              </a:rPr>
              <a:t>, certain cheese items have significantly higher amounts of sodium than others. Eating too many foods high in sodium can lead to heart disease, stroke, and hypertension. Therefore, the updated infant meal pattern requirements disallow the service of cheese foods or cheese spreads for infant meals. It is important to note, cheese foods are still allowable for children and </a:t>
            </a:r>
            <a:r>
              <a:rPr lang="en-US" dirty="0" smtClean="0">
                <a:latin typeface="Verdana" panose="020B0604030504040204" pitchFamily="34" charset="0"/>
                <a:ea typeface="Calibri" panose="020F0502020204030204" pitchFamily="34" charset="0"/>
                <a:cs typeface="Times New Roman" panose="02020603050405020304" pitchFamily="18" charset="0"/>
              </a:rPr>
              <a:t>adults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but not for participants under 1 year of age.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30</a:t>
            </a:fld>
            <a:endParaRPr lang="en-US"/>
          </a:p>
        </p:txBody>
      </p:sp>
    </p:spTree>
    <p:extLst>
      <p:ext uri="{BB962C8B-B14F-4D97-AF65-F5344CB8AC3E}">
        <p14:creationId xmlns:p14="http://schemas.microsoft.com/office/powerpoint/2010/main" val="11415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USDA made some policy updates to the child and adult meal patterns, including the meal pattern for infants ages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0 through 11 months</a:t>
            </a:r>
            <a:r>
              <a:rPr lang="en-US" dirty="0" smtClean="0">
                <a:latin typeface="Verdana" panose="020B0604030504040204" pitchFamily="34" charset="0"/>
                <a:ea typeface="Calibri" panose="020F0502020204030204" pitchFamily="34" charset="0"/>
                <a:cs typeface="Times New Roman" panose="02020603050405020304" pitchFamily="18" charset="0"/>
              </a:rPr>
              <a:t>. The updated child and adult meal pattern requirements, which were published in April of 2016, focus on ensuring children and adults have access to healthy, balanced meals throughout the day. Specifically, the changes provide:</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smtClean="0">
                <a:latin typeface="Verdana" panose="020B0604030504040204" pitchFamily="34" charset="0"/>
                <a:ea typeface="Calibri" panose="020F0502020204030204" pitchFamily="34" charset="0"/>
                <a:cs typeface="Times New Roman" panose="02020603050405020304" pitchFamily="18" charset="0"/>
              </a:rPr>
              <a:t>Wider varieties of protein options</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smtClean="0">
                <a:latin typeface="Verdana" panose="020B0604030504040204" pitchFamily="34" charset="0"/>
                <a:ea typeface="Calibri" panose="020F0502020204030204" pitchFamily="34" charset="0"/>
                <a:cs typeface="Times New Roman" panose="02020603050405020304" pitchFamily="18" charset="0"/>
              </a:rPr>
              <a:t>Greater varieties of vegetables and fruits</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smtClean="0">
                <a:latin typeface="Verdana" panose="020B0604030504040204" pitchFamily="34" charset="0"/>
                <a:ea typeface="Calibri" panose="020F0502020204030204" pitchFamily="34" charset="0"/>
                <a:cs typeface="Times New Roman" panose="02020603050405020304" pitchFamily="18" charset="0"/>
              </a:rPr>
              <a:t>More whole grains</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72719" indent="-172719">
              <a:buClr>
                <a:srgbClr val="002060"/>
              </a:buClr>
              <a:buSzPct val="150000"/>
              <a:buFont typeface="Arial" panose="020B0604020202020204" pitchFamily="34" charset="0"/>
              <a:buChar char="•"/>
            </a:pPr>
            <a:r>
              <a:rPr lang="en-US" dirty="0" smtClean="0">
                <a:latin typeface="Verdana" panose="020B0604030504040204" pitchFamily="34" charset="0"/>
                <a:ea typeface="Calibri" panose="020F0502020204030204" pitchFamily="34" charset="0"/>
                <a:cs typeface="Times New Roman" panose="02020603050405020304" pitchFamily="18" charset="0"/>
              </a:rPr>
              <a:t>Less added sugar and saturated fat</a:t>
            </a:r>
          </a:p>
          <a:p>
            <a:pPr marL="172719" indent="-172719">
              <a:buClr>
                <a:srgbClr val="002060"/>
              </a:buClr>
              <a:buSzPct val="150000"/>
              <a:buFont typeface="Arial" panose="020B0604020202020204" pitchFamily="34" charset="0"/>
              <a:buChar char="•"/>
            </a:pP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0" indent="0">
              <a:buClr>
                <a:srgbClr val="002060"/>
              </a:buClr>
              <a:buSzPct val="150000"/>
              <a:buFont typeface="Arial" panose="020B0604020202020204" pitchFamily="34" charset="0"/>
              <a:buNone/>
            </a:pPr>
            <a:r>
              <a:rPr lang="en-US" dirty="0" smtClean="0">
                <a:latin typeface="Verdana" panose="020B0604030504040204" pitchFamily="34" charset="0"/>
                <a:ea typeface="Calibri" panose="020F0502020204030204" pitchFamily="34" charset="0"/>
                <a:cs typeface="Times New Roman" panose="02020603050405020304" pitchFamily="18" charset="0"/>
              </a:rPr>
              <a:t>Today,</a:t>
            </a:r>
            <a:r>
              <a:rPr lang="en-US" baseline="0" dirty="0" smtClean="0">
                <a:latin typeface="Verdana" panose="020B0604030504040204" pitchFamily="34" charset="0"/>
                <a:ea typeface="Calibri" panose="020F0502020204030204" pitchFamily="34" charset="0"/>
                <a:cs typeface="Times New Roman" panose="02020603050405020304" pitchFamily="18" charset="0"/>
              </a:rPr>
              <a:t> we will talk about these changes as they relate to the infant meal pattern.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3</a:t>
            </a:fld>
            <a:endParaRPr lang="en-US"/>
          </a:p>
        </p:txBody>
      </p:sp>
    </p:spTree>
    <p:extLst>
      <p:ext uri="{BB962C8B-B14F-4D97-AF65-F5344CB8AC3E}">
        <p14:creationId xmlns:p14="http://schemas.microsoft.com/office/powerpoint/2010/main" val="2475352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Non-creditable </a:t>
            </a:r>
            <a:r>
              <a:rPr lang="en-US" dirty="0">
                <a:latin typeface="Verdana" panose="020B0604030504040204" pitchFamily="34" charset="0"/>
                <a:ea typeface="Calibri" panose="020F0502020204030204" pitchFamily="34" charset="0"/>
                <a:cs typeface="Times New Roman" panose="02020603050405020304" pitchFamily="18" charset="0"/>
              </a:rPr>
              <a:t>items may be identified by reading the product’s packaging for the wording “imitation cheese,” “cheese food,” or “cheese product” on the food label, such as: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cheese whips,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cheese with pimento, and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cream cheese.</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Refer to the </a:t>
            </a:r>
            <a:r>
              <a:rPr lang="en-US" i="1" dirty="0">
                <a:latin typeface="Verdana" panose="020B0604030504040204" pitchFamily="34" charset="0"/>
                <a:ea typeface="Calibri" panose="020F0502020204030204" pitchFamily="34" charset="0"/>
                <a:cs typeface="Times New Roman" panose="02020603050405020304" pitchFamily="18" charset="0"/>
              </a:rPr>
              <a:t>USDA Food Buying Guide for Child Nutrition Programs</a:t>
            </a:r>
            <a:r>
              <a:rPr lang="en-US" dirty="0">
                <a:latin typeface="Verdana" panose="020B0604030504040204" pitchFamily="34" charset="0"/>
                <a:ea typeface="Calibri" panose="020F0502020204030204" pitchFamily="34" charset="0"/>
                <a:cs typeface="Times New Roman" panose="02020603050405020304" pitchFamily="18" charset="0"/>
              </a:rPr>
              <a:t> </a:t>
            </a:r>
            <a:r>
              <a:rPr lang="en-US" dirty="0" smtClean="0">
                <a:latin typeface="Verdana" panose="020B0604030504040204" pitchFamily="34" charset="0"/>
                <a:ea typeface="Calibri" panose="020F0502020204030204" pitchFamily="34" charset="0"/>
                <a:cs typeface="Times New Roman" panose="02020603050405020304" pitchFamily="18" charset="0"/>
              </a:rPr>
              <a:t>or the USDA</a:t>
            </a:r>
            <a:r>
              <a:rPr lang="en-US" baseline="0" dirty="0" smtClean="0">
                <a:latin typeface="Verdana" panose="020B0604030504040204" pitchFamily="34" charset="0"/>
                <a:ea typeface="Calibri" panose="020F0502020204030204" pitchFamily="34" charset="0"/>
                <a:cs typeface="Times New Roman" panose="02020603050405020304" pitchFamily="18" charset="0"/>
              </a:rPr>
              <a:t> crediting handbook </a:t>
            </a:r>
            <a:r>
              <a:rPr lang="en-US" dirty="0" smtClean="0">
                <a:latin typeface="Verdana" panose="020B0604030504040204" pitchFamily="34" charset="0"/>
                <a:ea typeface="Calibri" panose="020F0502020204030204" pitchFamily="34" charset="0"/>
                <a:cs typeface="Times New Roman" panose="02020603050405020304" pitchFamily="18" charset="0"/>
              </a:rPr>
              <a:t>to </a:t>
            </a:r>
            <a:r>
              <a:rPr lang="en-US" dirty="0">
                <a:latin typeface="Verdana" panose="020B0604030504040204" pitchFamily="34" charset="0"/>
                <a:ea typeface="Calibri" panose="020F0502020204030204" pitchFamily="34" charset="0"/>
                <a:cs typeface="Times New Roman" panose="02020603050405020304" pitchFamily="18" charset="0"/>
              </a:rPr>
              <a:t>help you identify approved cheese items.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31</a:t>
            </a:fld>
            <a:endParaRPr lang="en-US"/>
          </a:p>
        </p:txBody>
      </p:sp>
    </p:spTree>
    <p:extLst>
      <p:ext uri="{BB962C8B-B14F-4D97-AF65-F5344CB8AC3E}">
        <p14:creationId xmlns:p14="http://schemas.microsoft.com/office/powerpoint/2010/main" val="4250147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0"/>
            <a:ext cx="5521325" cy="3105150"/>
          </a:xfrm>
        </p:spPr>
      </p:sp>
      <p:sp>
        <p:nvSpPr>
          <p:cNvPr id="3" name="Notes Placeholder 2"/>
          <p:cNvSpPr>
            <a:spLocks noGrp="1"/>
          </p:cNvSpPr>
          <p:nvPr>
            <p:ph type="body" idx="1"/>
          </p:nvPr>
        </p:nvSpPr>
        <p:spPr>
          <a:xfrm>
            <a:off x="699246" y="3239911"/>
            <a:ext cx="5555821" cy="5532758"/>
          </a:xfrm>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last component that we will discuss is the grains component.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532610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During </a:t>
            </a:r>
            <a:r>
              <a:rPr lang="en-US" dirty="0">
                <a:latin typeface="Verdana" panose="020B0604030504040204" pitchFamily="34" charset="0"/>
                <a:ea typeface="Calibri" panose="020F0502020204030204" pitchFamily="34" charset="0"/>
                <a:cs typeface="Times New Roman" panose="02020603050405020304" pitchFamily="18" charset="0"/>
              </a:rPr>
              <a:t>the first year, grains, such as iron-fortified infant cereals, can be a great source of essential nutrients, such as B vitamins, zinc, and magnesium.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Iron-fortified infant cereals are often the first solid foods introduced to infants because they are easily digested and are filled with essential nutrients.  When infants are developmentally ready, serve 0-4 tablespoons of iron-fortified infant cereal for a reimbursable meal.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33</a:t>
            </a:fld>
            <a:endParaRPr lang="en-US"/>
          </a:p>
        </p:txBody>
      </p:sp>
    </p:spTree>
    <p:extLst>
      <p:ext uri="{BB962C8B-B14F-4D97-AF65-F5344CB8AC3E}">
        <p14:creationId xmlns:p14="http://schemas.microsoft.com/office/powerpoint/2010/main" val="2244946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updated infant meal pattern requirements allow breads, crackers, and now, ready-to-eat cereals to credit for snack meals only. When choosing to serve ready-to-eat cereals at snack, it must contain no more than 6 grams of sugar per dry ounce to be reimbursable. </a:t>
            </a:r>
            <a:r>
              <a:rPr lang="en-US" dirty="0" smtClean="0">
                <a:latin typeface="Verdana" panose="020B0604030504040204" pitchFamily="34" charset="0"/>
                <a:ea typeface="Calibri" panose="020F0502020204030204" pitchFamily="34" charset="0"/>
                <a:cs typeface="Times New Roman" panose="02020603050405020304" pitchFamily="18" charset="0"/>
              </a:rPr>
              <a:t>For more information on the sugar requirement</a:t>
            </a:r>
            <a:r>
              <a:rPr lang="en-US" baseline="0" dirty="0" smtClean="0">
                <a:latin typeface="Verdana" panose="020B0604030504040204" pitchFamily="34" charset="0"/>
                <a:ea typeface="Calibri" panose="020F0502020204030204" pitchFamily="34" charset="0"/>
                <a:cs typeface="Times New Roman" panose="02020603050405020304" pitchFamily="18" charset="0"/>
              </a:rPr>
              <a:t> for cereals, please refer to the cereal handout and/or grains webinar recording available on the child nutrition program website.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34</a:t>
            </a:fld>
            <a:endParaRPr lang="en-US"/>
          </a:p>
        </p:txBody>
      </p:sp>
    </p:spTree>
    <p:extLst>
      <p:ext uri="{BB962C8B-B14F-4D97-AF65-F5344CB8AC3E}">
        <p14:creationId xmlns:p14="http://schemas.microsoft.com/office/powerpoint/2010/main" val="1241651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0"/>
            <a:ext cx="5521325" cy="3105150"/>
          </a:xfrm>
        </p:spPr>
      </p:sp>
      <p:sp>
        <p:nvSpPr>
          <p:cNvPr id="3" name="Notes Placeholder 2"/>
          <p:cNvSpPr>
            <a:spLocks noGrp="1"/>
          </p:cNvSpPr>
          <p:nvPr>
            <p:ph type="body" idx="1"/>
          </p:nvPr>
        </p:nvSpPr>
        <p:spPr>
          <a:xfrm>
            <a:off x="699246" y="3239911"/>
            <a:ext cx="5555821" cy="5532758"/>
          </a:xfrm>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Now </a:t>
            </a:r>
            <a:r>
              <a:rPr lang="en-US" dirty="0">
                <a:latin typeface="Verdana" panose="020B0604030504040204" pitchFamily="34" charset="0"/>
                <a:ea typeface="Calibri" panose="020F0502020204030204" pitchFamily="34" charset="0"/>
                <a:cs typeface="Times New Roman" panose="02020603050405020304" pitchFamily="18" charset="0"/>
              </a:rPr>
              <a:t>that we have reviewed </a:t>
            </a:r>
            <a:r>
              <a:rPr lang="en-US" dirty="0" smtClean="0">
                <a:latin typeface="Verdana" panose="020B0604030504040204" pitchFamily="34" charset="0"/>
                <a:ea typeface="Calibri" panose="020F0502020204030204" pitchFamily="34" charset="0"/>
                <a:cs typeface="Times New Roman" panose="02020603050405020304" pitchFamily="18" charset="0"/>
              </a:rPr>
              <a:t>each</a:t>
            </a:r>
            <a:r>
              <a:rPr lang="en-US" baseline="0" dirty="0" smtClean="0">
                <a:latin typeface="Verdana" panose="020B0604030504040204" pitchFamily="34" charset="0"/>
                <a:ea typeface="Calibri" panose="020F0502020204030204" pitchFamily="34" charset="0"/>
                <a:cs typeface="Times New Roman" panose="02020603050405020304" pitchFamily="18" charset="0"/>
              </a:rPr>
              <a:t> of the components of </a:t>
            </a:r>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infant meal </a:t>
            </a:r>
            <a:r>
              <a:rPr lang="en-US" dirty="0" smtClean="0">
                <a:latin typeface="Verdana" panose="020B0604030504040204" pitchFamily="34" charset="0"/>
                <a:ea typeface="Calibri" panose="020F0502020204030204" pitchFamily="34" charset="0"/>
                <a:cs typeface="Times New Roman" panose="02020603050405020304" pitchFamily="18" charset="0"/>
              </a:rPr>
              <a:t>pattern, </a:t>
            </a:r>
            <a:r>
              <a:rPr lang="en-US" dirty="0">
                <a:latin typeface="Verdana" panose="020B0604030504040204" pitchFamily="34" charset="0"/>
                <a:ea typeface="Calibri" panose="020F0502020204030204" pitchFamily="34" charset="0"/>
                <a:cs typeface="Times New Roman" panose="02020603050405020304" pitchFamily="18" charset="0"/>
              </a:rPr>
              <a:t>let’s </a:t>
            </a:r>
            <a:r>
              <a:rPr lang="en-US" dirty="0" smtClean="0">
                <a:latin typeface="Verdana" panose="020B0604030504040204" pitchFamily="34" charset="0"/>
                <a:ea typeface="Calibri" panose="020F0502020204030204" pitchFamily="34" charset="0"/>
                <a:cs typeface="Times New Roman" panose="02020603050405020304" pitchFamily="18" charset="0"/>
              </a:rPr>
              <a:t>move on to discuss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developmental readiness.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915435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Introducing </a:t>
            </a:r>
            <a:r>
              <a:rPr lang="en-US" dirty="0">
                <a:latin typeface="Verdana" panose="020B0604030504040204" pitchFamily="34" charset="0"/>
                <a:ea typeface="Calibri" panose="020F0502020204030204" pitchFamily="34" charset="0"/>
                <a:cs typeface="Times New Roman" panose="02020603050405020304" pitchFamily="18" charset="0"/>
              </a:rPr>
              <a:t>solid foods is a very important step for infants, parents, and guardians. It is vital that infants are developmentally ready for solid foods before introducing them. Introducing solid foods too early may cause infants to:</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choke on the food because they are not physically able to consume solid foods, and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consume less breastmilk or formula and not get enough calories and other nutrients for proper growth and development.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Therefore, it is important to serve solid foods to infants when they are developmentally ready.</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36</a:t>
            </a:fld>
            <a:endParaRPr lang="en-US"/>
          </a:p>
        </p:txBody>
      </p:sp>
    </p:spTree>
    <p:extLst>
      <p:ext uri="{BB962C8B-B14F-4D97-AF65-F5344CB8AC3E}">
        <p14:creationId xmlns:p14="http://schemas.microsoft.com/office/powerpoint/2010/main" val="2831840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0"/>
            <a:ext cx="5454650" cy="3068638"/>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i="1" dirty="0" smtClean="0">
                <a:latin typeface="Verdana" panose="020B0604030504040204" pitchFamily="34" charset="0"/>
                <a:ea typeface="Calibri" panose="020F0502020204030204" pitchFamily="34" charset="0"/>
                <a:cs typeface="Times New Roman" panose="02020603050405020304" pitchFamily="18" charset="0"/>
              </a:rPr>
              <a:t>American Academy of Pediatrics</a:t>
            </a:r>
            <a:r>
              <a:rPr lang="en-US" dirty="0" smtClean="0">
                <a:latin typeface="Verdana" panose="020B0604030504040204" pitchFamily="34" charset="0"/>
                <a:ea typeface="Calibri" panose="020F0502020204030204" pitchFamily="34" charset="0"/>
                <a:cs typeface="Times New Roman" panose="02020603050405020304" pitchFamily="18" charset="0"/>
              </a:rPr>
              <a:t> (AAP) is the leading authority for children’s development and nutrition needs from birth through 23 months of age. They found that there is no direct signal to determine when an infant is developmentally ready to accept solid foods. However, the AAP provides these guidelines to help determine when an infant is developmentally ready to accept solid foods when the infant:</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smtClean="0">
                <a:latin typeface="Verdana" panose="020B0604030504040204" pitchFamily="34" charset="0"/>
                <a:ea typeface="Calibri" panose="020F0502020204030204" pitchFamily="34" charset="0"/>
                <a:cs typeface="Times New Roman" panose="02020603050405020304" pitchFamily="18" charset="0"/>
              </a:rPr>
              <a:t>is </a:t>
            </a:r>
            <a:r>
              <a:rPr lang="en-US" dirty="0">
                <a:latin typeface="Verdana" panose="020B0604030504040204" pitchFamily="34" charset="0"/>
                <a:ea typeface="Calibri" panose="020F0502020204030204" pitchFamily="34" charset="0"/>
                <a:cs typeface="Times New Roman" panose="02020603050405020304" pitchFamily="18" charset="0"/>
              </a:rPr>
              <a:t>able to sit in a high chair, feeding seat, or infant seat with good head control;</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opens their mouth when food comes their way. The infant may watch others eat, reach for food, and seem eager to be fed;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moves food from a spoon into the throat; and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doubles in weight</a:t>
            </a:r>
            <a:r>
              <a:rPr lang="en-US" dirty="0" smtClean="0">
                <a:latin typeface="Verdana" panose="020B0604030504040204" pitchFamily="34" charset="0"/>
                <a:ea typeface="Calibri" panose="020F0502020204030204" pitchFamily="34" charset="0"/>
                <a:cs typeface="Times New Roman" panose="02020603050405020304" pitchFamily="18" charset="0"/>
              </a:rPr>
              <a:t>.</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37</a:t>
            </a:fld>
            <a:endParaRPr lang="en-US"/>
          </a:p>
        </p:txBody>
      </p:sp>
    </p:spTree>
    <p:extLst>
      <p:ext uri="{BB962C8B-B14F-4D97-AF65-F5344CB8AC3E}">
        <p14:creationId xmlns:p14="http://schemas.microsoft.com/office/powerpoint/2010/main" val="2421230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Working </a:t>
            </a:r>
            <a:r>
              <a:rPr lang="en-US" dirty="0">
                <a:latin typeface="Verdana" panose="020B0604030504040204" pitchFamily="34" charset="0"/>
                <a:ea typeface="Calibri" panose="020F0502020204030204" pitchFamily="34" charset="0"/>
                <a:cs typeface="Times New Roman" panose="02020603050405020304" pitchFamily="18" charset="0"/>
              </a:rPr>
              <a:t>with parents or guardians helps to ensure that all newly introduced foods are appropriate for each individual infant and are consistent with their eating habits and developmental readiness. Always consult with parents or guardians about when and what solid foods to introduce to infants. When communicating with parents and guardians, you may wish to use the AAP’s developmental readiness guidelines as a way to show the infant may be ready for solid foods.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38</a:t>
            </a:fld>
            <a:endParaRPr lang="en-US"/>
          </a:p>
        </p:txBody>
      </p:sp>
    </p:spTree>
    <p:extLst>
      <p:ext uri="{BB962C8B-B14F-4D97-AF65-F5344CB8AC3E}">
        <p14:creationId xmlns:p14="http://schemas.microsoft.com/office/powerpoint/2010/main" val="3954915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Additionally</a:t>
            </a:r>
            <a:r>
              <a:rPr lang="en-US" dirty="0">
                <a:latin typeface="Verdana" panose="020B0604030504040204" pitchFamily="34" charset="0"/>
                <a:ea typeface="Calibri" panose="020F0502020204030204" pitchFamily="34" charset="0"/>
                <a:cs typeface="Times New Roman" panose="02020603050405020304" pitchFamily="18" charset="0"/>
              </a:rPr>
              <a:t>, it is recommended that providers request a written statement from parents or guardians, outlining when and which solid foods to serve to each infant. This optional statement will help you to know what to do to meet the needs of the infants and follow the preferences of parents and guardians. </a:t>
            </a:r>
            <a:r>
              <a:rPr lang="en-US" dirty="0" smtClean="0">
                <a:latin typeface="Verdana" panose="020B0604030504040204" pitchFamily="34" charset="0"/>
                <a:ea typeface="Calibri" panose="020F0502020204030204" pitchFamily="34" charset="0"/>
                <a:cs typeface="Times New Roman" panose="02020603050405020304" pitchFamily="18" charset="0"/>
              </a:rPr>
              <a:t>This documentation</a:t>
            </a:r>
            <a:r>
              <a:rPr lang="en-US" baseline="0" dirty="0" smtClean="0">
                <a:latin typeface="Verdana" panose="020B0604030504040204" pitchFamily="34" charset="0"/>
                <a:ea typeface="Calibri" panose="020F0502020204030204" pitchFamily="34" charset="0"/>
                <a:cs typeface="Times New Roman" panose="02020603050405020304" pitchFamily="18" charset="0"/>
              </a:rPr>
              <a:t> can also be useful in the administrative review process to demonstrate that each infant is being fed according to his or her individual feeding habits.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39</a:t>
            </a:fld>
            <a:endParaRPr lang="en-US"/>
          </a:p>
        </p:txBody>
      </p:sp>
    </p:spTree>
    <p:extLst>
      <p:ext uri="{BB962C8B-B14F-4D97-AF65-F5344CB8AC3E}">
        <p14:creationId xmlns:p14="http://schemas.microsoft.com/office/powerpoint/2010/main" val="801994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When discussing infant</a:t>
            </a:r>
            <a:r>
              <a:rPr lang="en-US" baseline="0" dirty="0" smtClean="0">
                <a:latin typeface="Verdana" panose="020B0604030504040204" pitchFamily="34" charset="0"/>
                <a:ea typeface="Calibri" panose="020F0502020204030204" pitchFamily="34" charset="0"/>
                <a:cs typeface="Times New Roman" panose="02020603050405020304" pitchFamily="18" charset="0"/>
              </a:rPr>
              <a:t> feeding habits with parents, i</a:t>
            </a:r>
            <a:r>
              <a:rPr lang="en-US" dirty="0" smtClean="0">
                <a:latin typeface="Verdana" panose="020B0604030504040204" pitchFamily="34" charset="0"/>
                <a:ea typeface="Calibri" panose="020F0502020204030204" pitchFamily="34" charset="0"/>
                <a:cs typeface="Times New Roman" panose="02020603050405020304" pitchFamily="18" charset="0"/>
              </a:rPr>
              <a:t>t is also a </a:t>
            </a:r>
            <a:r>
              <a:rPr lang="en-US" dirty="0">
                <a:latin typeface="Verdana" panose="020B0604030504040204" pitchFamily="34" charset="0"/>
                <a:ea typeface="Calibri" panose="020F0502020204030204" pitchFamily="34" charset="0"/>
                <a:cs typeface="Times New Roman" panose="02020603050405020304" pitchFamily="18" charset="0"/>
              </a:rPr>
              <a:t>great </a:t>
            </a:r>
            <a:r>
              <a:rPr lang="en-US" dirty="0" smtClean="0">
                <a:latin typeface="Verdana" panose="020B0604030504040204" pitchFamily="34" charset="0"/>
                <a:ea typeface="Calibri" panose="020F0502020204030204" pitchFamily="34" charset="0"/>
                <a:cs typeface="Times New Roman" panose="02020603050405020304" pitchFamily="18" charset="0"/>
              </a:rPr>
              <a:t>time</a:t>
            </a:r>
            <a:r>
              <a:rPr lang="en-US" baseline="0" dirty="0" smtClean="0">
                <a:latin typeface="Verdana" panose="020B0604030504040204" pitchFamily="34" charset="0"/>
                <a:ea typeface="Calibri" panose="020F0502020204030204" pitchFamily="34" charset="0"/>
                <a:cs typeface="Times New Roman" panose="02020603050405020304" pitchFamily="18" charset="0"/>
              </a:rPr>
              <a:t> </a:t>
            </a:r>
            <a:r>
              <a:rPr lang="en-US" dirty="0" smtClean="0">
                <a:latin typeface="Verdana" panose="020B0604030504040204" pitchFamily="34" charset="0"/>
                <a:ea typeface="Calibri" panose="020F0502020204030204" pitchFamily="34" charset="0"/>
                <a:cs typeface="Times New Roman" panose="02020603050405020304" pitchFamily="18" charset="0"/>
              </a:rPr>
              <a:t>to </a:t>
            </a:r>
            <a:r>
              <a:rPr lang="en-US" dirty="0">
                <a:latin typeface="Verdana" panose="020B0604030504040204" pitchFamily="34" charset="0"/>
                <a:ea typeface="Calibri" panose="020F0502020204030204" pitchFamily="34" charset="0"/>
                <a:cs typeface="Times New Roman" panose="02020603050405020304" pitchFamily="18" charset="0"/>
              </a:rPr>
              <a:t>discuss the food parents or guardians may wish to provide. Previously, a parent or guardian could provide all but one component and the meal was still reimbursable. However, the updated meal pattern requirements allow parents and guardians to provide only one food component for a reimbursable infant meal. If parents/guardians wish to provide more than one component, the meal would then not be reimbursable</a:t>
            </a:r>
            <a:r>
              <a:rPr lang="en-US" dirty="0" smtClean="0">
                <a:latin typeface="Verdana" panose="020B0604030504040204" pitchFamily="34" charset="0"/>
                <a:ea typeface="Calibri" panose="020F0502020204030204" pitchFamily="34" charset="0"/>
                <a:cs typeface="Times New Roman" panose="02020603050405020304" pitchFamily="18" charset="0"/>
              </a:rPr>
              <a:t>. Note that breast</a:t>
            </a:r>
            <a:r>
              <a:rPr lang="en-US" baseline="0" dirty="0" smtClean="0">
                <a:latin typeface="Verdana" panose="020B0604030504040204" pitchFamily="34" charset="0"/>
                <a:ea typeface="Calibri" panose="020F0502020204030204" pitchFamily="34" charset="0"/>
                <a:cs typeface="Times New Roman" panose="02020603050405020304" pitchFamily="18" charset="0"/>
              </a:rPr>
              <a:t> milk, either expressed or from a mother breast-feeding on site, will count as the one parent-provided component for infant meals.</a:t>
            </a:r>
          </a:p>
          <a:p>
            <a:endParaRPr lang="en-US" baseline="0" dirty="0" smtClean="0">
              <a:latin typeface="Verdana" panose="020B0604030504040204" pitchFamily="34" charset="0"/>
              <a:ea typeface="Calibri" panose="020F0502020204030204" pitchFamily="34" charset="0"/>
              <a:cs typeface="Times New Roman" panose="02020603050405020304" pitchFamily="18"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 </a:t>
            </a:r>
            <a:r>
              <a:rPr lang="en-US" dirty="0">
                <a:latin typeface="Verdana" panose="020B0604030504040204" pitchFamily="34" charset="0"/>
                <a:ea typeface="Calibri" panose="020F0502020204030204" pitchFamily="34" charset="0"/>
                <a:cs typeface="Times New Roman" panose="02020603050405020304" pitchFamily="18" charset="0"/>
              </a:rPr>
              <a:t>Although infants have unique dietary needs and parents or guardians are often most in touch with their infant’s dietary preferences, this change will help ensure child care settings are not encouraging or requiring parents or guardians to supply the food in order to reduce costs. Specifically, it helps maintain the integrity of the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40</a:t>
            </a:fld>
            <a:endParaRPr lang="en-US"/>
          </a:p>
        </p:txBody>
      </p:sp>
    </p:spTree>
    <p:extLst>
      <p:ext uri="{BB962C8B-B14F-4D97-AF65-F5344CB8AC3E}">
        <p14:creationId xmlns:p14="http://schemas.microsoft.com/office/powerpoint/2010/main" val="329881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updated</a:t>
            </a:r>
            <a:r>
              <a:rPr lang="en-US" baseline="0" dirty="0" smtClean="0"/>
              <a:t> meal patterns continue to dictate the required components and minimum portion sizes that must be served as part of a reimbursable meal for each meal period. As you can see from this comparison chart, there have been several changes the infant meal pattern including changes to the age groupings, required portion sizes, and required meal components for a reimbursable infant meal. </a:t>
            </a:r>
          </a:p>
          <a:p>
            <a:endParaRPr lang="en-US" baseline="0" dirty="0" smtClean="0"/>
          </a:p>
          <a:p>
            <a:r>
              <a:rPr lang="en-US" baseline="0" dirty="0" smtClean="0"/>
              <a:t>We will be discussing each of these changes in depth throughout this training. </a:t>
            </a:r>
            <a:endParaRPr lang="en-US" dirty="0" smtClean="0"/>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4</a:t>
            </a:fld>
            <a:endParaRPr lang="en-US"/>
          </a:p>
        </p:txBody>
      </p:sp>
    </p:spTree>
    <p:extLst>
      <p:ext uri="{BB962C8B-B14F-4D97-AF65-F5344CB8AC3E}">
        <p14:creationId xmlns:p14="http://schemas.microsoft.com/office/powerpoint/2010/main" val="3250046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Once </a:t>
            </a:r>
            <a:r>
              <a:rPr lang="en-US" dirty="0">
                <a:latin typeface="Verdana" panose="020B0604030504040204" pitchFamily="34" charset="0"/>
                <a:ea typeface="Calibri" panose="020F0502020204030204" pitchFamily="34" charset="0"/>
                <a:cs typeface="Times New Roman" panose="02020603050405020304" pitchFamily="18" charset="0"/>
              </a:rPr>
              <a:t>an infant is developmentally ready to accept solid foods, you must offer the food(s) to the infant. Begin by gradually introducing solid foods, one at a time, and over the course of a few days. Because solid foods are introduced gradually, this means that when an infant is just starting to eat solid foods, it may be appropriate to offer solid foods at only one meal per day. An infant does not need to be offered a solid food component that is a part of the meal pattern, such as vegetables and fruit, until the infant has established a tolerance for that food component.</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41</a:t>
            </a:fld>
            <a:endParaRPr lang="en-US"/>
          </a:p>
        </p:txBody>
      </p:sp>
    </p:spTree>
    <p:extLst>
      <p:ext uri="{BB962C8B-B14F-4D97-AF65-F5344CB8AC3E}">
        <p14:creationId xmlns:p14="http://schemas.microsoft.com/office/powerpoint/2010/main" val="651716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In additional to the </a:t>
            </a:r>
            <a:r>
              <a:rPr lang="en-US" dirty="0">
                <a:latin typeface="Verdana" panose="020B0604030504040204" pitchFamily="34" charset="0"/>
                <a:ea typeface="Calibri" panose="020F0502020204030204" pitchFamily="34" charset="0"/>
                <a:cs typeface="Times New Roman" panose="02020603050405020304" pitchFamily="18" charset="0"/>
              </a:rPr>
              <a:t>gradual introduction to solid </a:t>
            </a:r>
            <a:r>
              <a:rPr lang="en-US" dirty="0" smtClean="0">
                <a:latin typeface="Verdana" panose="020B0604030504040204" pitchFamily="34" charset="0"/>
                <a:ea typeface="Calibri" panose="020F0502020204030204" pitchFamily="34" charset="0"/>
                <a:cs typeface="Times New Roman" panose="02020603050405020304" pitchFamily="18" charset="0"/>
              </a:rPr>
              <a:t>foods centers should also: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prepare foods in the right texture and consistency, appropriate for the age and development of each infant; and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observe each infant closely for reactions after feeding a new food. If there is a reaction, stop feeding the food and discuss this with the parents or guardians. Consult with the parents or guardians, who should contact their baby’s doctor, before introducing that food in the future.</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42</a:t>
            </a:fld>
            <a:endParaRPr lang="en-US"/>
          </a:p>
        </p:txBody>
      </p:sp>
    </p:spTree>
    <p:extLst>
      <p:ext uri="{BB962C8B-B14F-4D97-AF65-F5344CB8AC3E}">
        <p14:creationId xmlns:p14="http://schemas.microsoft.com/office/powerpoint/2010/main" val="2073347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43</a:t>
            </a:fld>
            <a:endParaRPr lang="en-US"/>
          </a:p>
        </p:txBody>
      </p:sp>
    </p:spTree>
    <p:extLst>
      <p:ext uri="{BB962C8B-B14F-4D97-AF65-F5344CB8AC3E}">
        <p14:creationId xmlns:p14="http://schemas.microsoft.com/office/powerpoint/2010/main" val="2985888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In </a:t>
            </a:r>
            <a:r>
              <a:rPr lang="en-US" dirty="0">
                <a:latin typeface="Verdana" panose="020B0604030504040204" pitchFamily="34" charset="0"/>
                <a:ea typeface="Calibri" panose="020F0502020204030204" pitchFamily="34" charset="0"/>
                <a:cs typeface="Times New Roman" panose="02020603050405020304" pitchFamily="18" charset="0"/>
              </a:rPr>
              <a:t>addition to the revision of the CACFP meal pattern requirements, USDA developed best practices that build on the meal pattern requirements to further improve the nutritional quality of all meals. The best practices reflect recommendations from the </a:t>
            </a:r>
            <a:r>
              <a:rPr lang="en-US" i="1" dirty="0">
                <a:latin typeface="Verdana" panose="020B0604030504040204" pitchFamily="34" charset="0"/>
                <a:ea typeface="Calibri" panose="020F0502020204030204" pitchFamily="34" charset="0"/>
                <a:cs typeface="Times New Roman" panose="02020603050405020304" pitchFamily="18" charset="0"/>
              </a:rPr>
              <a:t>Dietary Guidelines for Americans</a:t>
            </a:r>
            <a:r>
              <a:rPr lang="en-US" dirty="0">
                <a:latin typeface="Verdana" panose="020B0604030504040204" pitchFamily="34" charset="0"/>
                <a:ea typeface="Calibri" panose="020F0502020204030204" pitchFamily="34" charset="0"/>
                <a:cs typeface="Times New Roman" panose="02020603050405020304" pitchFamily="18" charset="0"/>
              </a:rPr>
              <a:t> and the </a:t>
            </a:r>
            <a:r>
              <a:rPr lang="en-US" i="1" dirty="0">
                <a:latin typeface="Verdana" panose="020B0604030504040204" pitchFamily="34" charset="0"/>
                <a:ea typeface="Calibri" panose="020F0502020204030204" pitchFamily="34" charset="0"/>
                <a:cs typeface="Times New Roman" panose="02020603050405020304" pitchFamily="18" charset="0"/>
              </a:rPr>
              <a:t>National Academy of Medicine</a:t>
            </a:r>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 best practices are optional. However, USDA highly encourages all </a:t>
            </a:r>
            <a:r>
              <a:rPr lang="en-US" dirty="0" err="1">
                <a:latin typeface="Verdana" panose="020B0604030504040204" pitchFamily="34" charset="0"/>
                <a:ea typeface="Calibri" panose="020F0502020204030204" pitchFamily="34" charset="0"/>
                <a:cs typeface="Times New Roman" panose="02020603050405020304" pitchFamily="18" charset="0"/>
              </a:rPr>
              <a:t>CACFP</a:t>
            </a:r>
            <a:r>
              <a:rPr lang="en-US" dirty="0">
                <a:latin typeface="Verdana" panose="020B0604030504040204" pitchFamily="34" charset="0"/>
                <a:ea typeface="Calibri" panose="020F0502020204030204" pitchFamily="34" charset="0"/>
                <a:cs typeface="Times New Roman" panose="02020603050405020304" pitchFamily="18" charset="0"/>
              </a:rPr>
              <a:t> centers and day care homes to implement these best practices in order to ensure children and adults are getting the optimal benefit from the meals served. Failure to comply with the best practices cannot result in a meal disallowance or a serious deficiency finding.</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44</a:t>
            </a:fld>
            <a:endParaRPr lang="en-US"/>
          </a:p>
        </p:txBody>
      </p:sp>
    </p:spTree>
    <p:extLst>
      <p:ext uri="{BB962C8B-B14F-4D97-AF65-F5344CB8AC3E}">
        <p14:creationId xmlns:p14="http://schemas.microsoft.com/office/powerpoint/2010/main" val="2630196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As </a:t>
            </a:r>
            <a:r>
              <a:rPr lang="en-US" dirty="0">
                <a:latin typeface="Verdana" panose="020B0604030504040204" pitchFamily="34" charset="0"/>
                <a:ea typeface="Calibri" panose="020F0502020204030204" pitchFamily="34" charset="0"/>
                <a:cs typeface="Times New Roman" panose="02020603050405020304" pitchFamily="18" charset="0"/>
              </a:rPr>
              <a:t>we </a:t>
            </a:r>
            <a:r>
              <a:rPr lang="en-US" dirty="0" smtClean="0">
                <a:latin typeface="Verdana" panose="020B0604030504040204" pitchFamily="34" charset="0"/>
                <a:ea typeface="Calibri" panose="020F0502020204030204" pitchFamily="34" charset="0"/>
                <a:cs typeface="Times New Roman" panose="02020603050405020304" pitchFamily="18" charset="0"/>
              </a:rPr>
              <a:t>learned, </a:t>
            </a:r>
            <a:r>
              <a:rPr lang="en-US" dirty="0">
                <a:latin typeface="Verdana" panose="020B0604030504040204" pitchFamily="34" charset="0"/>
                <a:ea typeface="Calibri" panose="020F0502020204030204" pitchFamily="34" charset="0"/>
                <a:cs typeface="Times New Roman" panose="02020603050405020304" pitchFamily="18" charset="0"/>
              </a:rPr>
              <a:t>breastfeeding is the ideal source of nutrients for infants because it provides the essential nutrients needed for healthy growth and development. As a best practice, child care providers are encouraged to support mothers who choose to breastfeed their infants by:</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encouraging mothers to supply breastmilk while their infant(s) are in child care; and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providing a quiet, private area, that is comfortable, safe, and sanitary for mothers to breastfeed at the facility.</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a:lstStyle/>
          <a:p>
            <a:fld id="{9D9D9E57-B194-4C8F-98E9-BCBF80C7A7EA}" type="slidenum">
              <a:rPr lang="en-US" smtClean="0"/>
              <a:t>45</a:t>
            </a:fld>
            <a:endParaRPr lang="en-US"/>
          </a:p>
        </p:txBody>
      </p:sp>
    </p:spTree>
    <p:extLst>
      <p:ext uri="{BB962C8B-B14F-4D97-AF65-F5344CB8AC3E}">
        <p14:creationId xmlns:p14="http://schemas.microsoft.com/office/powerpoint/2010/main" val="3308900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0"/>
            <a:ext cx="5532437" cy="3111500"/>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As we have discussed, the best practices are designed to build on the meal pattern requirements. Although they are not required, implementing the best practices shows your commitment to going the extra mile to ensure those in your care are provided nutritious meals. Fortunately, implementing the best practices can be made easy when you establish a plan and put it into action. Whether you choose to implement these</a:t>
            </a:r>
            <a:r>
              <a:rPr lang="en-US" baseline="0" dirty="0" smtClean="0">
                <a:latin typeface="Verdana" panose="020B0604030504040204" pitchFamily="34" charset="0"/>
                <a:ea typeface="Calibri" panose="020F0502020204030204" pitchFamily="34" charset="0"/>
                <a:cs typeface="Times New Roman" panose="02020603050405020304" pitchFamily="18" charset="0"/>
              </a:rPr>
              <a:t> best practices or not, your center should develop an overall action plan for implementing the new meal pattern. Having a clear plan will help you and your staff to understand the requirements and ensure compliance throughout the menu planning, shopping, preparation and meal serving process. </a:t>
            </a:r>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46</a:t>
            </a:fld>
            <a:endParaRPr lang="en-US"/>
          </a:p>
        </p:txBody>
      </p:sp>
    </p:spTree>
    <p:extLst>
      <p:ext uri="{BB962C8B-B14F-4D97-AF65-F5344CB8AC3E}">
        <p14:creationId xmlns:p14="http://schemas.microsoft.com/office/powerpoint/2010/main" val="3169101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0"/>
            <a:ext cx="5207000" cy="2928938"/>
          </a:xfrm>
        </p:spPr>
      </p:sp>
      <p:sp>
        <p:nvSpPr>
          <p:cNvPr id="3" name="Notes Placeholder 2"/>
          <p:cNvSpPr>
            <a:spLocks noGrp="1"/>
          </p:cNvSpPr>
          <p:nvPr>
            <p:ph type="body" idx="1"/>
          </p:nvPr>
        </p:nvSpPr>
        <p:spPr>
          <a:xfrm>
            <a:off x="701041" y="3064166"/>
            <a:ext cx="5608320" cy="5765801"/>
          </a:xfrm>
        </p:spPr>
        <p:txBody>
          <a:bodyPr/>
          <a:lstStyle/>
          <a:p>
            <a:r>
              <a:rPr lang="en-US" b="1" dirty="0" smtClean="0">
                <a:solidFill>
                  <a:srgbClr val="002060"/>
                </a:solidFill>
                <a:latin typeface="Verdana" panose="020B0604030504040204" pitchFamily="34" charset="0"/>
                <a:ea typeface="Calibri" panose="020F0502020204030204" pitchFamily="34" charset="0"/>
                <a:cs typeface="Calibri" panose="020F0502020204030204" pitchFamily="34" charset="0"/>
              </a:rPr>
              <a:t>Now that we have reviewed the changes</a:t>
            </a:r>
            <a:r>
              <a:rPr lang="en-US" b="1"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 to the new CACFP meal pattern, let’s talk about how to document your center’s compliance. </a:t>
            </a:r>
            <a:endPar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6" name="Slide Number Placeholder 5"/>
          <p:cNvSpPr>
            <a:spLocks noGrp="1"/>
          </p:cNvSpPr>
          <p:nvPr>
            <p:ph type="sldNum" sz="quarter" idx="10"/>
          </p:nvPr>
        </p:nvSpPr>
        <p:spPr/>
        <p:txBody>
          <a:bodyPr/>
          <a:lstStyle/>
          <a:p>
            <a:fld id="{9D9D9E57-B194-4C8F-98E9-BCBF80C7A7EA}" type="slidenum">
              <a:rPr lang="en-US" smtClean="0"/>
              <a:t>47</a:t>
            </a:fld>
            <a:endParaRPr lang="en-US"/>
          </a:p>
        </p:txBody>
      </p:sp>
    </p:spTree>
    <p:extLst>
      <p:ext uri="{BB962C8B-B14F-4D97-AF65-F5344CB8AC3E}">
        <p14:creationId xmlns:p14="http://schemas.microsoft.com/office/powerpoint/2010/main" val="1981044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look at</a:t>
            </a:r>
            <a:r>
              <a:rPr lang="en-US" baseline="0" dirty="0" smtClean="0"/>
              <a:t> specific examples of acceptable infant documentation, let’s review the checklist for implementing the new infant meal pattern. </a:t>
            </a:r>
          </a:p>
          <a:p>
            <a:endParaRPr lang="en-US" baseline="0" dirty="0" smtClean="0"/>
          </a:p>
          <a:p>
            <a:endParaRPr lang="en-US" baseline="0" dirty="0" smtClean="0"/>
          </a:p>
          <a:p>
            <a:endParaRPr lang="en-US" baseline="0" dirty="0" smtClean="0"/>
          </a:p>
          <a:p>
            <a:r>
              <a:rPr lang="en-US" baseline="0" dirty="0" smtClean="0"/>
              <a:t>This hand out is available on the RIDE child nutrition website.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48</a:t>
            </a:fld>
            <a:endParaRPr lang="en-US"/>
          </a:p>
        </p:txBody>
      </p:sp>
    </p:spTree>
    <p:extLst>
      <p:ext uri="{BB962C8B-B14F-4D97-AF65-F5344CB8AC3E}">
        <p14:creationId xmlns:p14="http://schemas.microsoft.com/office/powerpoint/2010/main" val="1081152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49</a:t>
            </a:fld>
            <a:endParaRPr lang="en-US"/>
          </a:p>
        </p:txBody>
      </p:sp>
    </p:spTree>
    <p:extLst>
      <p:ext uri="{BB962C8B-B14F-4D97-AF65-F5344CB8AC3E}">
        <p14:creationId xmlns:p14="http://schemas.microsoft.com/office/powerpoint/2010/main" val="479316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reviewed the</a:t>
            </a:r>
            <a:r>
              <a:rPr lang="en-US" baseline="0" dirty="0" smtClean="0"/>
              <a:t> compliance checklist, we will move on to look at some samples of acceptable infant documentation. </a:t>
            </a:r>
          </a:p>
          <a:p>
            <a:endParaRPr lang="en-US" baseline="0" dirty="0" smtClean="0"/>
          </a:p>
          <a:p>
            <a:r>
              <a:rPr lang="en-US" baseline="0" dirty="0" smtClean="0"/>
              <a:t>Appropriate documentation for infant feeding in the CACFP will meet all of the criteria as shown on the screen. </a:t>
            </a:r>
          </a:p>
          <a:p>
            <a:endParaRPr lang="en-US" baseline="0" dirty="0" smtClean="0"/>
          </a:p>
          <a:p>
            <a:r>
              <a:rPr lang="en-US" baseline="0" dirty="0" smtClean="0"/>
              <a:t>Note that there is no one required form that must be used by centers when documenting infant meals. Many, if not all, centers are already producing individual documentation for each infant based on what is consumed at each meal period. It is acceptable to edit existing forms used in the center as long as all required CACFP information is recorded. Just remember, for CACFP documentation what the infant is </a:t>
            </a:r>
            <a:r>
              <a:rPr lang="en-US" b="1" baseline="0" dirty="0" smtClean="0"/>
              <a:t>offered</a:t>
            </a:r>
            <a:r>
              <a:rPr lang="en-US" b="0" baseline="0" dirty="0" smtClean="0"/>
              <a:t> as opposed to what the infant actually consumes is required. Additionally, this documentation must be maintained on site at the center and be available for review by RIDE child nutrition program staff, so if you are producing documentation that is then sent home with the family and a copy is not maintained on site at the center, this would not meet CACFP requirements.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50</a:t>
            </a:fld>
            <a:endParaRPr lang="en-US"/>
          </a:p>
        </p:txBody>
      </p:sp>
    </p:spTree>
    <p:extLst>
      <p:ext uri="{BB962C8B-B14F-4D97-AF65-F5344CB8AC3E}">
        <p14:creationId xmlns:p14="http://schemas.microsoft.com/office/powerpoint/2010/main" val="220641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1525" y="0"/>
            <a:ext cx="5532438" cy="3111500"/>
          </a:xfrm>
        </p:spPr>
      </p:sp>
      <p:sp>
        <p:nvSpPr>
          <p:cNvPr id="3" name="Notes Placeholder 2"/>
          <p:cNvSpPr>
            <a:spLocks noGrp="1"/>
          </p:cNvSpPr>
          <p:nvPr>
            <p:ph type="body" idx="1"/>
          </p:nvPr>
        </p:nvSpPr>
        <p:spPr/>
        <p:txBody>
          <a:bodyPr/>
          <a:lstStyle/>
          <a:p>
            <a:r>
              <a:rPr lang="en-US" b="1" dirty="0" smtClean="0">
                <a:solidFill>
                  <a:srgbClr val="002060"/>
                </a:solidFill>
                <a:latin typeface="Verdana" panose="020B0604030504040204" pitchFamily="34" charset="0"/>
                <a:ea typeface="Calibri" panose="020F0502020204030204" pitchFamily="34" charset="0"/>
                <a:cs typeface="Calibri" panose="020F0502020204030204" pitchFamily="34" charset="0"/>
              </a:rPr>
              <a:t>Now that we’ve looked generally</a:t>
            </a:r>
            <a:r>
              <a:rPr lang="en-US" b="1"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 at the new meal pattern for infants as compared to the current meal pattern, let’s move on to review some of the specific infant meal pattern requirements.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6</a:t>
            </a:fld>
            <a:endParaRPr lang="en-US"/>
          </a:p>
        </p:txBody>
      </p:sp>
    </p:spTree>
    <p:extLst>
      <p:ext uri="{BB962C8B-B14F-4D97-AF65-F5344CB8AC3E}">
        <p14:creationId xmlns:p14="http://schemas.microsoft.com/office/powerpoint/2010/main" val="15936427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comprehensive</a:t>
            </a:r>
            <a:r>
              <a:rPr lang="en-US" baseline="0" dirty="0" smtClean="0"/>
              <a:t> sample infant documentation form, shown on the screen, closely mimics the 5 day menu template that RIDE provides for implementation of the CACFP child meal patterns. </a:t>
            </a:r>
          </a:p>
          <a:p>
            <a:endParaRPr lang="en-US" baseline="0" dirty="0" smtClean="0"/>
          </a:p>
          <a:p>
            <a:r>
              <a:rPr lang="en-US" baseline="0" dirty="0" smtClean="0"/>
              <a:t>This form is available in Word format and could be printed including all of the relevant information on the top portion of the form (child’s name, DOB, etc.) in advance of service. Then, the teach would be responsible only for indicating the type and quantity of food items served on each day.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51</a:t>
            </a:fld>
            <a:endParaRPr lang="en-US"/>
          </a:p>
        </p:txBody>
      </p:sp>
    </p:spTree>
    <p:extLst>
      <p:ext uri="{BB962C8B-B14F-4D97-AF65-F5344CB8AC3E}">
        <p14:creationId xmlns:p14="http://schemas.microsoft.com/office/powerpoint/2010/main" val="8069891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used correctly, all required information on the top of the form is filled out completely. </a:t>
            </a:r>
          </a:p>
          <a:p>
            <a:endParaRPr lang="en-US" baseline="0" dirty="0" smtClean="0"/>
          </a:p>
          <a:p>
            <a:r>
              <a:rPr lang="en-US" baseline="0" dirty="0" smtClean="0"/>
              <a:t>The date has been entered ahead of each day. </a:t>
            </a:r>
          </a:p>
          <a:p>
            <a:endParaRPr lang="en-US" baseline="0" dirty="0" smtClean="0"/>
          </a:p>
          <a:p>
            <a:r>
              <a:rPr lang="en-US" baseline="0" dirty="0" smtClean="0"/>
              <a:t>The first line indicates the amount and uses the letters “BM” to denote breast milk as opposed to formula and also includes an asterisk to indicate that this is the one parent provided component for this meal. </a:t>
            </a:r>
          </a:p>
          <a:p>
            <a:endParaRPr lang="en-US" baseline="0" dirty="0" smtClean="0"/>
          </a:p>
          <a:p>
            <a:r>
              <a:rPr lang="en-US" baseline="0" dirty="0" smtClean="0"/>
              <a:t>The type of fruit and quantity are specified</a:t>
            </a:r>
          </a:p>
          <a:p>
            <a:endParaRPr lang="en-US" baseline="0" dirty="0" smtClean="0"/>
          </a:p>
          <a:p>
            <a:r>
              <a:rPr lang="en-US" baseline="0" dirty="0" smtClean="0"/>
              <a:t>½ cup is denoted on the ‘cottage cheese’ line, so no additional information is needed outside of the portion size</a:t>
            </a:r>
          </a:p>
          <a:p>
            <a:endParaRPr lang="en-US" baseline="0" dirty="0" smtClean="0"/>
          </a:p>
          <a:p>
            <a:r>
              <a:rPr lang="en-US" baseline="0" dirty="0" smtClean="0"/>
              <a:t>Note: on Tuesday in this example the parent did not provide enough breast milk to meet the minimum serving size that the infant is developmentally ready to receive (8oz) and so formula was provided as a supplement to meet the minimum meal pattern requirement. For the meat meat/alternate on this day, the food item served is an egg and is specified along with the </a:t>
            </a:r>
            <a:r>
              <a:rPr lang="en-US" baseline="0" dirty="0" err="1" smtClean="0"/>
              <a:t>quanitity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52</a:t>
            </a:fld>
            <a:endParaRPr lang="en-US"/>
          </a:p>
        </p:txBody>
      </p:sp>
    </p:spTree>
    <p:extLst>
      <p:ext uri="{BB962C8B-B14F-4D97-AF65-F5344CB8AC3E}">
        <p14:creationId xmlns:p14="http://schemas.microsoft.com/office/powerpoint/2010/main" val="1108388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sample form also includes helpful reminders about the</a:t>
            </a:r>
            <a:r>
              <a:rPr lang="en-US" baseline="0" dirty="0" smtClean="0"/>
              <a:t> new infant meal pattern on the reverse side. Even if you do not elect to use this sample form, you may want to consider printing out these reminders for use in infant classrooms.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53</a:t>
            </a:fld>
            <a:endParaRPr lang="en-US"/>
          </a:p>
        </p:txBody>
      </p:sp>
    </p:spTree>
    <p:extLst>
      <p:ext uri="{BB962C8B-B14F-4D97-AF65-F5344CB8AC3E}">
        <p14:creationId xmlns:p14="http://schemas.microsoft.com/office/powerpoint/2010/main" val="4020120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centers may choose to reduce the amount of paperwork required for infant documentation and will elect to document multiple</a:t>
            </a:r>
            <a:r>
              <a:rPr lang="en-US" baseline="0" dirty="0" smtClean="0"/>
              <a:t> infants on one form for each serving day. </a:t>
            </a:r>
          </a:p>
          <a:p>
            <a:endParaRPr lang="en-US" baseline="0" dirty="0" smtClean="0"/>
          </a:p>
          <a:p>
            <a:r>
              <a:rPr lang="en-US" baseline="0" dirty="0" smtClean="0"/>
              <a:t>This form does not contain information on the minimum required serving sizes and so teachers must be well-trained and/or have alternate resources available to provide them with this information.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54</a:t>
            </a:fld>
            <a:endParaRPr lang="en-US"/>
          </a:p>
        </p:txBody>
      </p:sp>
    </p:spTree>
    <p:extLst>
      <p:ext uri="{BB962C8B-B14F-4D97-AF65-F5344CB8AC3E}">
        <p14:creationId xmlns:p14="http://schemas.microsoft.com/office/powerpoint/2010/main" val="151442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a:t>
            </a:r>
            <a:r>
              <a:rPr lang="en-US" baseline="0" dirty="0" smtClean="0"/>
              <a:t> the teacher completes the date at the top of the form and fills out the information for each infant served at each meal period. The top of the form provides a spot for totaling CACFP meals served to help with the claiming process. </a:t>
            </a:r>
          </a:p>
          <a:p>
            <a:endParaRPr lang="en-US" baseline="0" dirty="0" smtClean="0"/>
          </a:p>
          <a:p>
            <a:r>
              <a:rPr lang="en-US" baseline="0" dirty="0" smtClean="0"/>
              <a:t>Infant names and ages could be typed into the form ahead of time to save time when documenting meal service, however, be sure that only the students actually in attendance and served a meal are counted. </a:t>
            </a:r>
          </a:p>
          <a:p>
            <a:endParaRPr lang="en-US" baseline="0" dirty="0" smtClean="0"/>
          </a:p>
          <a:p>
            <a:r>
              <a:rPr lang="en-US" baseline="0" dirty="0" smtClean="0"/>
              <a:t>Notice that “Johnny C” is right at the 6 month age when he would likely be showing signs of developmental readiness for solid foods. As long as the serving sizes recorded are consistent with the infant’s eating habits and developmental readiness, this meal would still be considered reimbursable. Also note that for Johnny C, the parent-provided component is applesauce. Because Johnny is given formula provided by the center and so applesauce is the only parent-provided component, this meal would be considered reimbursable. If his parents had provided both applesauce and breastmilk, this meal would not reimbursable under CACFP guidelines and should not be included in the meal count total. </a:t>
            </a:r>
          </a:p>
          <a:p>
            <a:endParaRPr lang="en-US" baseline="0" dirty="0" smtClean="0"/>
          </a:p>
          <a:p>
            <a:r>
              <a:rPr lang="en-US" baseline="0" dirty="0" smtClean="0"/>
              <a:t>Remember, parents may elect to provide components as part of a reimbursable meal under CACFP but cannot be REQUIRED to provide any components as part of this program.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55</a:t>
            </a:fld>
            <a:endParaRPr lang="en-US"/>
          </a:p>
        </p:txBody>
      </p:sp>
    </p:spTree>
    <p:extLst>
      <p:ext uri="{BB962C8B-B14F-4D97-AF65-F5344CB8AC3E}">
        <p14:creationId xmlns:p14="http://schemas.microsoft.com/office/powerpoint/2010/main" val="34756468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final example of infant documentation</a:t>
            </a:r>
            <a:r>
              <a:rPr lang="en-US" baseline="0" dirty="0" smtClean="0"/>
              <a:t> that a center might be used is shown on the screen. This form would allow a center to keep one piece of paper per infant, per meal period,  per month for the purposes of documenting infant meals. </a:t>
            </a:r>
          </a:p>
          <a:p>
            <a:endParaRPr lang="en-US" baseline="0" dirty="0" smtClean="0"/>
          </a:p>
          <a:p>
            <a:r>
              <a:rPr lang="en-US" baseline="0" dirty="0" smtClean="0"/>
              <a:t>Again, this sample does not provide teachers with the minimum meal pattern requirements and would required specific training to ensure that the form is filled out completely and correctly.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56</a:t>
            </a:fld>
            <a:endParaRPr lang="en-US"/>
          </a:p>
        </p:txBody>
      </p:sp>
    </p:spTree>
    <p:extLst>
      <p:ext uri="{BB962C8B-B14F-4D97-AF65-F5344CB8AC3E}">
        <p14:creationId xmlns:p14="http://schemas.microsoft.com/office/powerpoint/2010/main" val="1735541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our sample infant is right around the 6 month mark. The meals documented continue</a:t>
            </a:r>
            <a:r>
              <a:rPr lang="en-US" baseline="0" dirty="0" smtClean="0"/>
              <a:t> to include the specific food item and quantity offered each day. </a:t>
            </a:r>
          </a:p>
          <a:p>
            <a:endParaRPr lang="en-US" baseline="0" dirty="0" smtClean="0"/>
          </a:p>
          <a:p>
            <a:r>
              <a:rPr lang="en-US" baseline="0" dirty="0" smtClean="0"/>
              <a:t>Because Johnny is just showing signs of developmental readiness, you can see that additional foods are introduced slowly but that each day is consistent with and/or builds upon the prior serving day’s habits, increasing until the meal pattern requirements are met. Because these meals are consistent with the infant’s eating habits and are driven by his developmental readiness ques, along with parent communication, these meals would all be considered reimbursable. </a:t>
            </a:r>
          </a:p>
          <a:p>
            <a:endParaRPr lang="en-US" baseline="0" dirty="0" smtClean="0"/>
          </a:p>
          <a:p>
            <a:r>
              <a:rPr lang="en-US" baseline="0" dirty="0" smtClean="0"/>
              <a:t>A pattern that shows continued introduction of solid foods in increasing amounts but then suddenly reverts back to breastmilk only would not be considered consistent with the infant’s eating habits and would likely be questioned on review. If a situation like this were to arise as a result of communications with the parent, a best practice would be to document that conversation (either in the infant’s file or directly on the meal recording form) to prevent the disallowance of meals during an administrative review.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57</a:t>
            </a:fld>
            <a:endParaRPr lang="en-US"/>
          </a:p>
        </p:txBody>
      </p:sp>
    </p:spTree>
    <p:extLst>
      <p:ext uri="{BB962C8B-B14F-4D97-AF65-F5344CB8AC3E}">
        <p14:creationId xmlns:p14="http://schemas.microsoft.com/office/powerpoint/2010/main" val="833734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0"/>
            <a:ext cx="5486400" cy="3086100"/>
          </a:xfrm>
        </p:spPr>
      </p:sp>
      <p:sp>
        <p:nvSpPr>
          <p:cNvPr id="3" name="Notes Placeholder 2"/>
          <p:cNvSpPr>
            <a:spLocks noGrp="1"/>
          </p:cNvSpPr>
          <p:nvPr>
            <p:ph type="body" idx="1"/>
          </p:nvPr>
        </p:nvSpPr>
        <p:spPr>
          <a:xfrm>
            <a:off x="695008" y="3239911"/>
            <a:ext cx="5560060" cy="5824329"/>
          </a:xfrm>
        </p:spPr>
        <p:txBody>
          <a:bodyPr/>
          <a:lstStyle/>
          <a:p>
            <a:pPr>
              <a:lnSpc>
                <a:spcPts val="1821"/>
              </a:lnSpc>
            </a:pPr>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smtClean="0"/>
              <a:t>Copies</a:t>
            </a:r>
            <a:r>
              <a:rPr lang="en-US" baseline="0" dirty="0" smtClean="0"/>
              <a:t> of each of these sample documentation forms as well as additional infant resources can be found on the RIDE child nutrition website at the link shown on the screen. </a:t>
            </a:r>
          </a:p>
          <a:p>
            <a:endParaRPr lang="en-US" baseline="0" dirty="0" smtClean="0"/>
          </a:p>
          <a:p>
            <a:r>
              <a:rPr lang="en-US" baseline="0" dirty="0" smtClean="0"/>
              <a:t>As I mentioned, there is no one required form that must be used for infant meal documentations. Centers may elect to create their own forms but are encouraged to seek RIDE approval before implementation to ensure compliance. </a:t>
            </a:r>
          </a:p>
          <a:p>
            <a:endParaRPr lang="en-US" baseline="0" dirty="0" smtClean="0"/>
          </a:p>
          <a:p>
            <a:r>
              <a:rPr lang="en-US" baseline="0" dirty="0" smtClean="0"/>
              <a:t>In addition to saving individual infant meal documentation, remember that RIDE may also requests nutrition labels for the iron-fortified infant formula in use and for yogurt and cereal (to confirm compliance with sugar requirements). </a:t>
            </a:r>
          </a:p>
          <a:p>
            <a:endParaRPr lang="en-US" baseline="0" dirty="0" smtClean="0"/>
          </a:p>
          <a:p>
            <a:r>
              <a:rPr lang="en-US" baseline="0" dirty="0" smtClean="0"/>
              <a:t>This concludes the training on the new infant meal patterns for the Child and Adult Care Food Program. Please contact a RIDE program specialist with any questions. </a:t>
            </a:r>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668860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0"/>
            <a:ext cx="5530850" cy="3111500"/>
          </a:xfrm>
        </p:spPr>
      </p:sp>
      <p:sp>
        <p:nvSpPr>
          <p:cNvPr id="3" name="Notes Placeholder 2"/>
          <p:cNvSpPr>
            <a:spLocks noGrp="1"/>
          </p:cNvSpPr>
          <p:nvPr>
            <p:ph type="body" idx="1"/>
          </p:nvPr>
        </p:nvSpPr>
        <p:spPr/>
        <p:txBody>
          <a:bodyPr/>
          <a:lstStyle/>
          <a:p>
            <a:r>
              <a:rPr lang="en-US" b="1" dirty="0">
                <a:solidFill>
                  <a:srgbClr val="002060"/>
                </a:solidFill>
                <a:latin typeface="Verdana" panose="020B0604030504040204" pitchFamily="34" charset="0"/>
                <a:ea typeface="Calibri" panose="020F0502020204030204" pitchFamily="34" charset="0"/>
                <a:cs typeface="Calibri" panose="020F0502020204030204" pitchFamily="34" charset="0"/>
              </a:rPr>
              <a:t>SAY:</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There are three major updates in the infant meal pattern requirements.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First, they encourage and support breastfeeding by providing additional reimbursement when mothers breastfeed on-site.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Second, they promote developmentally appropriate meals by separating the infant age groups into two age groups instead of three.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74705" indent="-174705">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Third, they provide meals that are more nutritious to promote the development of healthy eating habits, by: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0585" lvl="1" indent="-174705">
              <a:buClr>
                <a:srgbClr val="002060"/>
              </a:buClr>
              <a:buFont typeface="Courier New" panose="02070309020205020404" pitchFamily="49" charset="0"/>
              <a:buChar char="o"/>
            </a:pPr>
            <a:r>
              <a:rPr lang="en-US" dirty="0">
                <a:latin typeface="Verdana" panose="020B0604030504040204" pitchFamily="34" charset="0"/>
                <a:ea typeface="Calibri" panose="020F0502020204030204" pitchFamily="34" charset="0"/>
                <a:cs typeface="Times New Roman" panose="02020603050405020304" pitchFamily="18" charset="0"/>
              </a:rPr>
              <a:t>requiring vegetables and fruits be served at snack,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0585" lvl="1" indent="-174705">
              <a:buClr>
                <a:srgbClr val="002060"/>
              </a:buClr>
              <a:buFont typeface="Courier New" panose="02070309020205020404" pitchFamily="49" charset="0"/>
              <a:buChar char="o"/>
            </a:pPr>
            <a:r>
              <a:rPr lang="en-US" dirty="0">
                <a:latin typeface="Verdana" panose="020B0604030504040204" pitchFamily="34" charset="0"/>
                <a:ea typeface="Calibri" panose="020F0502020204030204" pitchFamily="34" charset="0"/>
                <a:cs typeface="Times New Roman" panose="02020603050405020304" pitchFamily="18" charset="0"/>
              </a:rPr>
              <a:t>disallowing juice, cheese food, and cheese spreads as creditable items, and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0585" lvl="1" indent="-174705">
              <a:buClr>
                <a:srgbClr val="002060"/>
              </a:buClr>
              <a:buFont typeface="Courier New" panose="02070309020205020404" pitchFamily="49" charset="0"/>
              <a:buChar char="o"/>
            </a:pPr>
            <a:r>
              <a:rPr lang="en-US" dirty="0">
                <a:latin typeface="Verdana" panose="020B0604030504040204" pitchFamily="34" charset="0"/>
                <a:ea typeface="Calibri" panose="020F0502020204030204" pitchFamily="34" charset="0"/>
                <a:cs typeface="Times New Roman" panose="02020603050405020304" pitchFamily="18" charset="0"/>
              </a:rPr>
              <a:t>allowing yogurt and whole eggs to credit as meat alternates.</a:t>
            </a:r>
            <a:endParaRPr lang="en-US" dirty="0">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7</a:t>
            </a:fld>
            <a:endParaRPr lang="en-US"/>
          </a:p>
        </p:txBody>
      </p:sp>
    </p:spTree>
    <p:extLst>
      <p:ext uri="{BB962C8B-B14F-4D97-AF65-F5344CB8AC3E}">
        <p14:creationId xmlns:p14="http://schemas.microsoft.com/office/powerpoint/2010/main" val="395039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0"/>
            <a:ext cx="5327650" cy="2997200"/>
          </a:xfrm>
        </p:spPr>
      </p:sp>
      <p:sp>
        <p:nvSpPr>
          <p:cNvPr id="3" name="Notes Placeholder 2"/>
          <p:cNvSpPr>
            <a:spLocks noGrp="1"/>
          </p:cNvSpPr>
          <p:nvPr>
            <p:ph type="body" idx="1"/>
          </p:nvPr>
        </p:nvSpPr>
        <p:spPr/>
        <p:txBody>
          <a:bodyPr/>
          <a:lstStyle/>
          <a:p>
            <a:endParaRPr lang="en-US" b="1" dirty="0" smtClean="0">
              <a:solidFill>
                <a:srgbClr val="002060"/>
              </a:solidFill>
              <a:latin typeface="Arial" panose="020B0604020202020204" pitchFamily="34" charset="0"/>
              <a:ea typeface="Calibri" panose="020F0502020204030204" pitchFamily="34" charset="0"/>
              <a:cs typeface="Calibri" panose="020F0502020204030204" pitchFamily="34"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Let’s begin by exploring the age groups. As I mentioned, the previous meal patterns featured three age groups. However, the updated infant meal pattern requirements now feature only two age groups: Birth through the end of 5 months and 6 months through the end of 11 months. These changes align</a:t>
            </a:r>
            <a:r>
              <a:rPr lang="en-US" baseline="0" dirty="0" smtClean="0">
                <a:latin typeface="Verdana" panose="020B0604030504040204" pitchFamily="34" charset="0"/>
                <a:ea typeface="Calibri" panose="020F0502020204030204" pitchFamily="34" charset="0"/>
                <a:cs typeface="Times New Roman" panose="02020603050405020304" pitchFamily="18" charset="0"/>
              </a:rPr>
              <a:t> the CACFP meal pattern with the American Academy of Pediatrics recommendations as well as will the infant age groups used for WIC. Additionally, the new infant age groups are designed to help delay the introduction of solid foods until about 6 months of age. </a:t>
            </a:r>
          </a:p>
          <a:p>
            <a:endParaRPr lang="en-US" baseline="0" dirty="0" smtClean="0">
              <a:latin typeface="Verdana" panose="020B0604030504040204" pitchFamily="34" charset="0"/>
              <a:ea typeface="Calibri" panose="020F0502020204030204" pitchFamily="34" charset="0"/>
              <a:cs typeface="Times New Roman" panose="02020603050405020304" pitchFamily="18" charset="0"/>
            </a:endParaRPr>
          </a:p>
          <a:p>
            <a:r>
              <a:rPr lang="en-US" baseline="0" dirty="0" smtClean="0">
                <a:latin typeface="Verdana" panose="020B0604030504040204" pitchFamily="34" charset="0"/>
                <a:ea typeface="Calibri" panose="020F0502020204030204" pitchFamily="34" charset="0"/>
                <a:cs typeface="Times New Roman" panose="02020603050405020304" pitchFamily="18" charset="0"/>
              </a:rPr>
              <a:t>You’ll notice that unlike many regulatory requirements that dictate service in a very black and white fashion, when talking about infants and the introduction of solid foods I used the word “about” when referring to the time that solid foods should be introduced. Throughout this entire presentation is extremely important to remember that when discussing the eating habits of infants, each individual infant should drive the process; there are certain regulatory requirements that must be met under the new CACFP meal patterns, but much of the infant feeding process is going to be dependent on what the infant is developmentally ready to receive. We will talk about developmental readiness in further depth later in this presentation.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
            </a:r>
            <a:br>
              <a:rPr lang="en-US" dirty="0" smtClean="0">
                <a:latin typeface="Verdana" panose="020B0604030504040204" pitchFamily="34" charset="0"/>
                <a:ea typeface="Calibri" panose="020F0502020204030204" pitchFamily="34" charset="0"/>
                <a:cs typeface="Times New Roman" panose="02020603050405020304" pitchFamily="18" charset="0"/>
              </a:rPr>
            </a:br>
            <a:endParaRPr lang="en-US" dirty="0" smtClean="0"/>
          </a:p>
          <a:p>
            <a:endParaRPr lang="en-US" dirty="0"/>
          </a:p>
        </p:txBody>
      </p:sp>
      <p:sp>
        <p:nvSpPr>
          <p:cNvPr id="5" name="Slide Number Placeholder 4"/>
          <p:cNvSpPr>
            <a:spLocks noGrp="1"/>
          </p:cNvSpPr>
          <p:nvPr>
            <p:ph type="sldNum" sz="quarter" idx="10"/>
          </p:nvPr>
        </p:nvSpPr>
        <p:spPr/>
        <p:txBody>
          <a:bodyPr/>
          <a:lstStyle/>
          <a:p>
            <a:fld id="{9D9D9E57-B194-4C8F-98E9-BCBF80C7A7EA}" type="slidenum">
              <a:rPr lang="en-US" smtClean="0"/>
              <a:t>8</a:t>
            </a:fld>
            <a:endParaRPr lang="en-US"/>
          </a:p>
        </p:txBody>
      </p:sp>
    </p:spTree>
    <p:extLst>
      <p:ext uri="{BB962C8B-B14F-4D97-AF65-F5344CB8AC3E}">
        <p14:creationId xmlns:p14="http://schemas.microsoft.com/office/powerpoint/2010/main" val="157612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0"/>
            <a:ext cx="5426075" cy="3052763"/>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There </a:t>
            </a:r>
            <a:r>
              <a:rPr lang="en-US" dirty="0">
                <a:latin typeface="Verdana" panose="020B0604030504040204" pitchFamily="34" charset="0"/>
                <a:ea typeface="Calibri" panose="020F0502020204030204" pitchFamily="34" charset="0"/>
                <a:cs typeface="Times New Roman" panose="02020603050405020304" pitchFamily="18" charset="0"/>
              </a:rPr>
              <a:t>are several advantages for having two age groups. Let’s review some </a:t>
            </a:r>
            <a:r>
              <a:rPr lang="en-US" dirty="0" smtClean="0">
                <a:latin typeface="Verdana" panose="020B0604030504040204" pitchFamily="34" charset="0"/>
                <a:ea typeface="Calibri" panose="020F0502020204030204" pitchFamily="34" charset="0"/>
                <a:cs typeface="Times New Roman" panose="02020603050405020304" pitchFamily="18" charset="0"/>
              </a:rPr>
              <a:t>of</a:t>
            </a:r>
            <a:r>
              <a:rPr lang="en-US" baseline="0" dirty="0" smtClean="0">
                <a:latin typeface="Verdana" panose="020B0604030504040204" pitchFamily="34" charset="0"/>
                <a:ea typeface="Calibri" panose="020F0502020204030204" pitchFamily="34" charset="0"/>
                <a:cs typeface="Times New Roman" panose="02020603050405020304" pitchFamily="18" charset="0"/>
              </a:rPr>
              <a:t> these </a:t>
            </a:r>
            <a:r>
              <a:rPr lang="en-US" dirty="0" smtClean="0">
                <a:latin typeface="Verdana" panose="020B0604030504040204" pitchFamily="34" charset="0"/>
                <a:ea typeface="Calibri" panose="020F0502020204030204" pitchFamily="34" charset="0"/>
                <a:cs typeface="Times New Roman" panose="02020603050405020304" pitchFamily="18" charset="0"/>
              </a:rPr>
              <a:t>advantages </a:t>
            </a:r>
            <a:r>
              <a:rPr lang="en-US" dirty="0">
                <a:latin typeface="Verdana" panose="020B0604030504040204" pitchFamily="34" charset="0"/>
                <a:ea typeface="Calibri" panose="020F0502020204030204" pitchFamily="34" charset="0"/>
                <a:cs typeface="Times New Roman" panose="02020603050405020304" pitchFamily="18" charset="0"/>
              </a:rPr>
              <a:t>and how they would apply when serving infants.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Verdana" panose="020B0604030504040204" pitchFamily="34" charset="0"/>
                <a:ea typeface="Calibri" panose="020F0502020204030204" pitchFamily="34" charset="0"/>
                <a:cs typeface="Times New Roman" panose="02020603050405020304" pitchFamily="18" charset="0"/>
              </a:rPr>
              <a:t>First, the updated infant meal pattern requirements encourage breastfeeding. Breastmilk is the optimal source of nutrients for infants, and as mentioned, it is generally the only source of nutrients infants need for healthy growth and development during the first 6 months of life. Therefore, breastmilk or formula is the only required food component for infants between the age of birth through the end of five months. For all meals and snacks, serve infants between the ages of birth through the end of 5 months a minimum of 4-6 fluid ounces of breastmilk or infant formula.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dirty="0">
                <a:solidFill>
                  <a:srgbClr val="C00000"/>
                </a:solidFill>
                <a:latin typeface="Verdana" panose="020B0604030504040204" pitchFamily="34" charset="0"/>
                <a:ea typeface="Calibri" panose="020F0502020204030204" pitchFamily="34" charset="0"/>
                <a:cs typeface="Times New Roman" panose="02020603050405020304" pitchFamily="18" charset="0"/>
              </a:rPr>
              <a:t> </a:t>
            </a:r>
            <a:endParaRPr lang="en-US"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D9D9E57-B194-4C8F-98E9-BCBF80C7A7EA}" type="slidenum">
              <a:rPr lang="en-US" smtClean="0"/>
              <a:t>9</a:t>
            </a:fld>
            <a:endParaRPr lang="en-US"/>
          </a:p>
        </p:txBody>
      </p:sp>
    </p:spTree>
    <p:extLst>
      <p:ext uri="{BB962C8B-B14F-4D97-AF65-F5344CB8AC3E}">
        <p14:creationId xmlns:p14="http://schemas.microsoft.com/office/powerpoint/2010/main" val="413774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0"/>
            <a:ext cx="5448300" cy="3065463"/>
          </a:xfrm>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Calibri" panose="020F0502020204030204" pitchFamily="34" charset="0"/>
                <a:cs typeface="Times New Roman" panose="02020603050405020304" pitchFamily="18" charset="0"/>
              </a:rPr>
              <a:t>Another </a:t>
            </a:r>
            <a:r>
              <a:rPr lang="en-US" dirty="0">
                <a:latin typeface="Verdana" panose="020B0604030504040204" pitchFamily="34" charset="0"/>
                <a:ea typeface="Calibri" panose="020F0502020204030204" pitchFamily="34" charset="0"/>
                <a:cs typeface="Times New Roman" panose="02020603050405020304" pitchFamily="18" charset="0"/>
              </a:rPr>
              <a:t>advantage of having two age groups is it helps to delay the introduction of solid foods until around 6 months when infants are developmentally ready to accept them.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smtClean="0">
              <a:latin typeface="Verdana" panose="020B0604030504040204" pitchFamily="34" charset="0"/>
              <a:ea typeface="Calibri" panose="020F0502020204030204" pitchFamily="34" charset="0"/>
              <a:cs typeface="Times New Roman" panose="02020603050405020304" pitchFamily="18" charset="0"/>
            </a:endParaRPr>
          </a:p>
          <a:p>
            <a:r>
              <a:rPr lang="en-US" dirty="0" smtClean="0">
                <a:latin typeface="Verdana" panose="020B0604030504040204" pitchFamily="34" charset="0"/>
                <a:ea typeface="Calibri" panose="020F0502020204030204" pitchFamily="34" charset="0"/>
                <a:cs typeface="Times New Roman" panose="02020603050405020304" pitchFamily="18" charset="0"/>
              </a:rPr>
              <a:t>The </a:t>
            </a:r>
            <a:r>
              <a:rPr lang="en-US" dirty="0">
                <a:latin typeface="Verdana" panose="020B0604030504040204" pitchFamily="34" charset="0"/>
                <a:ea typeface="Calibri" panose="020F0502020204030204" pitchFamily="34" charset="0"/>
                <a:cs typeface="Times New Roman" panose="02020603050405020304" pitchFamily="18" charset="0"/>
              </a:rPr>
              <a:t>previous infant meal pattern requirements allowed solid foods to be introduced as early as 4 months of age. However, if infants are introduced to solid foods before they are developmentally ready, the risk of being overweight or obese later in life increases. Also, infants need time to develop the skills to eat solid foods, and most infants are not ready to consume solid foods until midway through the first year. Therefore, the two age groups support that infants will be developmentally ready to accept solid foods before, at, or after 6 months of age. </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a:p>
            <a:r>
              <a:rPr lang="en-US" dirty="0" smtClean="0"/>
              <a:t>Though</a:t>
            </a:r>
            <a:r>
              <a:rPr lang="en-US" baseline="0" dirty="0" smtClean="0"/>
              <a:t> around 6 months is recommended timeframe for introducing solid foods, as I mentioned earlier, each individual infant should really be driving their own individual process. If there is a 5 month old infant at your center and you and the parents both agree that he or she is ready to begin solid foods, those meals could still be reimbursable provided that you meet the minimum meal pattern requirements and maintain the proper documentation. Alternately, if there is a 7 month child at your center and you and the parents both agree that he or she is not ready to be introduced to solid foods, these meals can be reimbursable as well as long as the proper documentation is maintained. </a:t>
            </a:r>
          </a:p>
          <a:p>
            <a:endParaRPr lang="en-US" baseline="0" dirty="0" smtClean="0"/>
          </a:p>
          <a:p>
            <a:r>
              <a:rPr lang="en-US" baseline="0" dirty="0" smtClean="0"/>
              <a:t>The USDA memo, CACFP 23-2016 – Feeding Infants and Meal Pattern Requirements in the CACFP; Questions and Answers, which is available on the RIDE child nutrition webpage, provides some great additional clarifications around developmental readiness including questions and answers about several specific situations that your center might encounter. </a:t>
            </a:r>
            <a:endParaRPr lang="en-US" dirty="0" smtClean="0"/>
          </a:p>
        </p:txBody>
      </p:sp>
      <p:sp>
        <p:nvSpPr>
          <p:cNvPr id="4" name="Slide Number Placeholder 3"/>
          <p:cNvSpPr>
            <a:spLocks noGrp="1"/>
          </p:cNvSpPr>
          <p:nvPr>
            <p:ph type="sldNum" sz="quarter" idx="10"/>
          </p:nvPr>
        </p:nvSpPr>
        <p:spPr/>
        <p:txBody>
          <a:bodyPr/>
          <a:lstStyle/>
          <a:p>
            <a:fld id="{9D9D9E57-B194-4C8F-98E9-BCBF80C7A7EA}" type="slidenum">
              <a:rPr lang="en-US" smtClean="0"/>
              <a:t>10</a:t>
            </a:fld>
            <a:endParaRPr lang="en-US"/>
          </a:p>
        </p:txBody>
      </p:sp>
    </p:spTree>
    <p:extLst>
      <p:ext uri="{BB962C8B-B14F-4D97-AF65-F5344CB8AC3E}">
        <p14:creationId xmlns:p14="http://schemas.microsoft.com/office/powerpoint/2010/main" val="46558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4EFE1A-279F-46F8-9531-BF954012555C}"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 y="6576350"/>
            <a:ext cx="12192001" cy="65999"/>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997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C5C02-07ED-4C27-97A7-13B8187C8CD0}"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alpha val="60000"/>
                </a:prstClr>
              </a:solidFill>
            </a:endParaRPr>
          </a:p>
        </p:txBody>
      </p:sp>
      <p:sp>
        <p:nvSpPr>
          <p:cNvPr id="7"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95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A580219-17A9-4FC3-8FF7-35949DD58960}"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0600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397749" cy="2323374"/>
          </a:xfrm>
        </p:spPr>
        <p:txBody>
          <a:bodyPr/>
          <a:lstStyle>
            <a:lvl1pPr>
              <a:defRPr sz="4800"/>
            </a:lvl1pPr>
          </a:lstStyle>
          <a:p>
            <a:r>
              <a:rPr lang="en-US" dirty="0"/>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D5C7760-9CCC-41F2-B697-88EF881464CB}"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9" name="TextBox 8"/>
          <p:cNvSpPr txBox="1"/>
          <p:nvPr/>
        </p:nvSpPr>
        <p:spPr>
          <a:xfrm>
            <a:off x="799617" y="86831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0B4060"/>
                </a:solidFill>
              </a:rPr>
              <a:t>“</a:t>
            </a:r>
          </a:p>
        </p:txBody>
      </p:sp>
      <p:sp>
        <p:nvSpPr>
          <p:cNvPr id="13" name="TextBox 12"/>
          <p:cNvSpPr txBox="1"/>
          <p:nvPr/>
        </p:nvSpPr>
        <p:spPr>
          <a:xfrm>
            <a:off x="8170638" y="23808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0B4060"/>
                </a:solidFill>
              </a:rPr>
              <a:t>”</a:t>
            </a:r>
          </a:p>
        </p:txBody>
      </p:sp>
    </p:spTree>
    <p:extLst>
      <p:ext uri="{BB962C8B-B14F-4D97-AF65-F5344CB8AC3E}">
        <p14:creationId xmlns:p14="http://schemas.microsoft.com/office/powerpoint/2010/main" val="4069593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0CBDCA-86B7-4328-8E51-6270765A7640}"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660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C22CC57-0673-4B2C-836B-3B922CAD6D66}"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729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2614AC-ACCA-4196-A6C2-495E8BDFBD4A}"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19" name="Rectangle 18"/>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6482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BB9CC-29BB-44F9-B620-F2B00AAB6486}"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1005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C8E4D-9CF3-48ED-9C9C-27DD4D4C8511}"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47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solidFill>
                  <a:srgbClr val="0B4060"/>
                </a:solidFill>
              </a:defRPr>
            </a:lvl1pPr>
          </a:lstStyle>
          <a:p>
            <a:r>
              <a:rPr lang="en-US" dirty="0"/>
              <a:t>Click to edit Master title style</a:t>
            </a:r>
          </a:p>
        </p:txBody>
      </p:sp>
      <p:sp>
        <p:nvSpPr>
          <p:cNvPr id="3" name="Content Placeholder 2"/>
          <p:cNvSpPr>
            <a:spLocks noGrp="1"/>
          </p:cNvSpPr>
          <p:nvPr>
            <p:ph idx="1"/>
          </p:nvPr>
        </p:nvSpPr>
        <p:spPr>
          <a:xfrm>
            <a:off x="646112" y="2052918"/>
            <a:ext cx="9403742" cy="4195481"/>
          </a:xfrm>
        </p:spPr>
        <p:txBody>
          <a:bodyPr/>
          <a:lstStyle>
            <a:lvl1pPr>
              <a:spcBef>
                <a:spcPts val="0"/>
              </a:spcBef>
              <a:buClr>
                <a:srgbClr val="0B4060"/>
              </a:buClr>
              <a:defRPr>
                <a:solidFill>
                  <a:srgbClr val="0B4060"/>
                </a:solidFill>
              </a:defRPr>
            </a:lvl1pPr>
            <a:lvl2pPr>
              <a:spcBef>
                <a:spcPts val="0"/>
              </a:spcBef>
              <a:buClr>
                <a:srgbClr val="0B4060"/>
              </a:buClr>
              <a:defRPr>
                <a:solidFill>
                  <a:srgbClr val="0B4060"/>
                </a:solidFill>
              </a:defRPr>
            </a:lvl2pPr>
            <a:lvl3pPr>
              <a:spcBef>
                <a:spcPts val="0"/>
              </a:spcBef>
              <a:buClr>
                <a:srgbClr val="0B4060"/>
              </a:buClr>
              <a:defRPr>
                <a:solidFill>
                  <a:srgbClr val="0B4060"/>
                </a:solidFill>
              </a:defRPr>
            </a:lvl3pPr>
            <a:lvl4pPr>
              <a:spcBef>
                <a:spcPts val="0"/>
              </a:spcBef>
              <a:buClr>
                <a:srgbClr val="0B4060"/>
              </a:buClr>
              <a:defRPr>
                <a:solidFill>
                  <a:srgbClr val="0B4060"/>
                </a:solidFill>
              </a:defRPr>
            </a:lvl4pPr>
            <a:lvl5pPr>
              <a:spcBef>
                <a:spcPts val="0"/>
              </a:spcBef>
              <a:buClr>
                <a:srgbClr val="0B4060"/>
              </a:buClr>
              <a:defRPr>
                <a:solidFill>
                  <a:srgbClr val="0B4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A3E05B-98F4-4BF5-9880-76834AFA38C2}"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396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8B540B-B110-4D32-ADF2-1B522E2A1D91}"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5"/>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 y="6576350"/>
            <a:ext cx="12192001" cy="65999"/>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1653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74D9EB-72B3-471A-94BC-EBCFE66A4E9D}"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alpha val="60000"/>
                </a:prstClr>
              </a:solidFill>
            </a:endParaRPr>
          </a:p>
        </p:txBody>
      </p:sp>
      <p:sp>
        <p:nvSpPr>
          <p:cNvPr id="7"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92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13991F-2AB4-4DC8-A425-85575DBBBC03}"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alpha val="60000"/>
                </a:prstClr>
              </a:solidFill>
            </a:endParaRPr>
          </a:p>
        </p:txBody>
      </p:sp>
      <p:sp>
        <p:nvSpPr>
          <p:cNvPr id="9" name="Slide Number Placeholder 8"/>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
        <p:nvSpPr>
          <p:cNvPr id="11" name="Rectangle 10"/>
          <p:cNvSpPr/>
          <p:nvPr userDrawn="1"/>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08036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756B51D-84F0-4E35-8194-248F82E91BD1}"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4"/>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974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81C552F-0591-41F7-86A6-3778EDEA11AA}"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black">
                  <a:tint val="75000"/>
                  <a:alpha val="60000"/>
                </a:prstClr>
              </a:solidFill>
            </a:endParaRPr>
          </a:p>
        </p:txBody>
      </p:sp>
    </p:spTree>
    <p:extLst>
      <p:ext uri="{BB962C8B-B14F-4D97-AF65-F5344CB8AC3E}">
        <p14:creationId xmlns:p14="http://schemas.microsoft.com/office/powerpoint/2010/main" val="2022906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4379A85-F0D0-47ED-A98E-9486D0D46CA1}"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black">
                  <a:tint val="75000"/>
                  <a:alpha val="60000"/>
                </a:prstClr>
              </a:solidFill>
            </a:endParaRPr>
          </a:p>
        </p:txBody>
      </p:sp>
      <p:sp>
        <p:nvSpPr>
          <p:cNvPr id="6"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33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07427A-BC95-4862-BFD0-9FF5CD6F46CA}"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alpha val="60000"/>
                </a:prstClr>
              </a:solidFill>
            </a:endParaRPr>
          </a:p>
        </p:txBody>
      </p:sp>
      <p:sp>
        <p:nvSpPr>
          <p:cNvPr id="7" name="Slide Number Placeholder 6"/>
          <p:cNvSpPr>
            <a:spLocks noGrp="1"/>
          </p:cNvSpPr>
          <p:nvPr>
            <p:ph type="sldNum" sz="quarter" idx="12"/>
          </p:nvPr>
        </p:nvSpPr>
        <p:spPr/>
        <p:txBody>
          <a:body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451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rgbClr val="FFBF00"/>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377E680-5B21-4FCB-854B-8453465F2160}" type="datetime1">
              <a:rPr lang="en-US" smtClean="0">
                <a:solidFill>
                  <a:prstClr val="black">
                    <a:tint val="75000"/>
                    <a:alpha val="60000"/>
                  </a:prstClr>
                </a:solidFill>
              </a:rPr>
              <a:pPr/>
              <a:t>9/6/2017</a:t>
            </a:fld>
            <a:endParaRPr lang="en-US">
              <a:solidFill>
                <a:prstClr val="black">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black">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61CCF71-788E-4C5C-AC0D-EDB0AD9B57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076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4200" b="0" i="0" kern="1200">
          <a:solidFill>
            <a:srgbClr val="0B4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B4060"/>
        </a:buClr>
        <a:buSzPct val="93000"/>
        <a:buFont typeface="Century Gothic" panose="020B0502020202020204" pitchFamily="34" charset="0"/>
        <a:buChar char="•"/>
        <a:defRPr sz="3200" b="0" i="0" kern="1200">
          <a:solidFill>
            <a:srgbClr val="0B4060"/>
          </a:solidFill>
          <a:latin typeface="+mj-lt"/>
          <a:ea typeface="+mj-ea"/>
          <a:cs typeface="+mj-cs"/>
        </a:defRPr>
      </a:lvl1pPr>
      <a:lvl2pPr marL="742950" indent="-285750" algn="l" defTabSz="457200" rtl="0" eaLnBrk="1" latinLnBrk="0" hangingPunct="1">
        <a:spcBef>
          <a:spcPts val="1000"/>
        </a:spcBef>
        <a:spcAft>
          <a:spcPts val="0"/>
        </a:spcAft>
        <a:buClr>
          <a:srgbClr val="0B4060"/>
        </a:buClr>
        <a:buSzPct val="93000"/>
        <a:buFont typeface="Courier New" panose="02070309020205020404" pitchFamily="49" charset="0"/>
        <a:buChar char="o"/>
        <a:defRPr sz="2800" b="0" i="0" kern="1200">
          <a:solidFill>
            <a:srgbClr val="0B4060"/>
          </a:solidFill>
          <a:latin typeface="+mj-lt"/>
          <a:ea typeface="+mj-ea"/>
          <a:cs typeface="+mj-cs"/>
        </a:defRPr>
      </a:lvl2pPr>
      <a:lvl3pPr marL="1143000" indent="-228600" algn="l" defTabSz="457200" rtl="0" eaLnBrk="1" latinLnBrk="0" hangingPunct="1">
        <a:spcBef>
          <a:spcPts val="1000"/>
        </a:spcBef>
        <a:spcAft>
          <a:spcPts val="0"/>
        </a:spcAft>
        <a:buClr>
          <a:srgbClr val="0B4060"/>
        </a:buClr>
        <a:buSzPct val="93000"/>
        <a:buFont typeface="Wingdings" panose="05000000000000000000" pitchFamily="2" charset="2"/>
        <a:buChar char="§"/>
        <a:defRPr sz="2400" b="0" i="0" kern="1200">
          <a:solidFill>
            <a:srgbClr val="0B4060"/>
          </a:solidFill>
          <a:latin typeface="+mj-lt"/>
          <a:ea typeface="+mj-ea"/>
          <a:cs typeface="+mj-cs"/>
        </a:defRPr>
      </a:lvl3pPr>
      <a:lvl4pPr marL="1600200" indent="-228600" algn="l" defTabSz="457200" rtl="0" eaLnBrk="1" latinLnBrk="0" hangingPunct="1">
        <a:spcBef>
          <a:spcPts val="1000"/>
        </a:spcBef>
        <a:spcAft>
          <a:spcPts val="0"/>
        </a:spcAft>
        <a:buClr>
          <a:srgbClr val="0B4060"/>
        </a:buClr>
        <a:buSzPct val="93000"/>
        <a:buFont typeface="Wingdings 3" charset="2"/>
        <a:buChar char=""/>
        <a:defRPr sz="2000" b="0" i="0" kern="1200">
          <a:solidFill>
            <a:srgbClr val="0B4060"/>
          </a:solidFill>
          <a:latin typeface="+mj-lt"/>
          <a:ea typeface="+mj-ea"/>
          <a:cs typeface="+mj-cs"/>
        </a:defRPr>
      </a:lvl4pPr>
      <a:lvl5pPr marL="2057400" indent="-228600" algn="l" defTabSz="457200" rtl="0" eaLnBrk="1" latinLnBrk="0" hangingPunct="1">
        <a:spcBef>
          <a:spcPts val="1000"/>
        </a:spcBef>
        <a:spcAft>
          <a:spcPts val="0"/>
        </a:spcAft>
        <a:buClr>
          <a:srgbClr val="0B4060"/>
        </a:buClr>
        <a:buSzPct val="93000"/>
        <a:buFont typeface="Wingdings 3" charset="2"/>
        <a:buChar char=""/>
        <a:defRPr sz="2000" b="0" i="0" kern="1200">
          <a:solidFill>
            <a:srgbClr val="0B4060"/>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48.tmp"/><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69667" y="537241"/>
            <a:ext cx="8695049" cy="4572000"/>
          </a:xfrm>
        </p:spPr>
        <p:txBody>
          <a:bodyPr/>
          <a:lstStyle/>
          <a:p>
            <a:pPr algn="ctr"/>
            <a:r>
              <a:rPr lang="en-US" sz="7200" b="1" dirty="0" smtClean="0">
                <a:solidFill>
                  <a:srgbClr val="0B4060"/>
                </a:solidFill>
              </a:rPr>
              <a:t>Welcome</a:t>
            </a:r>
            <a:r>
              <a:rPr lang="en-US" dirty="0" smtClean="0">
                <a:solidFill>
                  <a:schemeClr val="tx1"/>
                </a:solidFill>
              </a:rPr>
              <a:t> </a:t>
            </a:r>
            <a:r>
              <a:rPr lang="en-US" dirty="0">
                <a:solidFill>
                  <a:srgbClr val="0B4060"/>
                </a:solidFill>
              </a:rPr>
              <a:t>to the 				CACFP Meal Pattern 			Requirements </a:t>
            </a:r>
            <a:r>
              <a:rPr lang="en-US" dirty="0" smtClean="0">
                <a:solidFill>
                  <a:srgbClr val="0B4060"/>
                </a:solidFill>
              </a:rPr>
              <a:t>Training</a:t>
            </a:r>
            <a:r>
              <a:rPr lang="en-US" dirty="0"/>
              <a:t> </a:t>
            </a:r>
            <a:r>
              <a:rPr lang="en-US" dirty="0" smtClean="0"/>
              <a:t>– </a:t>
            </a:r>
            <a:br>
              <a:rPr lang="en-US" dirty="0" smtClean="0"/>
            </a:br>
            <a:r>
              <a:rPr lang="en-US" dirty="0" smtClean="0"/>
              <a:t>	Infant Feeding</a:t>
            </a:r>
            <a:endParaRPr lang="en-US" dirty="0">
              <a:solidFill>
                <a:srgbClr val="0B4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3826"/>
            <a:ext cx="12192000" cy="3324224"/>
          </a:xfrm>
          <a:prstGeom prst="rect">
            <a:avLst/>
          </a:prstGeom>
          <a:effectLst>
            <a:softEdge rad="635000"/>
          </a:effectLst>
        </p:spPr>
      </p:pic>
      <p:sp>
        <p:nvSpPr>
          <p:cNvPr id="4" name="Rectangle 3"/>
          <p:cNvSpPr/>
          <p:nvPr/>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6033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Promotes </a:t>
            </a:r>
            <a:r>
              <a:rPr lang="en-US" dirty="0" smtClean="0"/>
              <a:t>Developmental </a:t>
            </a:r>
            <a:r>
              <a:rPr lang="en-US" dirty="0"/>
              <a:t>Readiness </a:t>
            </a:r>
          </a:p>
        </p:txBody>
      </p:sp>
      <p:sp>
        <p:nvSpPr>
          <p:cNvPr id="3" name="Content Placeholder 2"/>
          <p:cNvSpPr>
            <a:spLocks noGrp="1"/>
          </p:cNvSpPr>
          <p:nvPr>
            <p:ph idx="1"/>
          </p:nvPr>
        </p:nvSpPr>
        <p:spPr/>
        <p:txBody>
          <a:bodyPr>
            <a:normAutofit/>
          </a:bodyPr>
          <a:lstStyle/>
          <a:p>
            <a:r>
              <a:rPr lang="en-US" dirty="0"/>
              <a:t>Delay the introduction of solid foods until around 6 months </a:t>
            </a:r>
          </a:p>
          <a:p>
            <a:endParaRPr lang="en-US" dirty="0"/>
          </a:p>
          <a:p>
            <a:r>
              <a:rPr lang="en-US" dirty="0"/>
              <a:t>Most infants are not ready to consume solid foods until midway through the 1st year </a:t>
            </a:r>
          </a:p>
          <a:p>
            <a:endParaRPr lang="en-US" dirty="0"/>
          </a:p>
          <a:p>
            <a:r>
              <a:rPr lang="en-US" dirty="0"/>
              <a:t>Introducing solid foods too soon increases risk of obesity </a:t>
            </a:r>
          </a:p>
        </p:txBody>
      </p:sp>
    </p:spTree>
    <p:extLst>
      <p:ext uri="{BB962C8B-B14F-4D97-AF65-F5344CB8AC3E}">
        <p14:creationId xmlns:p14="http://schemas.microsoft.com/office/powerpoint/2010/main" val="533554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72670"/>
            <a:ext cx="9404723" cy="1400530"/>
          </a:xfrm>
        </p:spPr>
        <p:txBody>
          <a:bodyPr/>
          <a:lstStyle/>
          <a:p>
            <a:r>
              <a:rPr lang="en-US" dirty="0"/>
              <a:t>Allows More Nutritious Foods </a:t>
            </a:r>
          </a:p>
        </p:txBody>
      </p:sp>
      <p:sp>
        <p:nvSpPr>
          <p:cNvPr id="3" name="Content Placeholder 2"/>
          <p:cNvSpPr>
            <a:spLocks noGrp="1"/>
          </p:cNvSpPr>
          <p:nvPr>
            <p:ph idx="1"/>
          </p:nvPr>
        </p:nvSpPr>
        <p:spPr>
          <a:xfrm>
            <a:off x="646111" y="1286934"/>
            <a:ext cx="10699221" cy="5181600"/>
          </a:xfrm>
        </p:spPr>
        <p:txBody>
          <a:bodyPr>
            <a:normAutofit fontScale="85000" lnSpcReduction="20000"/>
          </a:bodyPr>
          <a:lstStyle/>
          <a:p>
            <a:pPr>
              <a:lnSpc>
                <a:spcPct val="120000"/>
              </a:lnSpc>
            </a:pPr>
            <a:r>
              <a:rPr lang="en-US" dirty="0"/>
              <a:t>Foods from all food components may be served around 6 months, when developmentally ready </a:t>
            </a:r>
          </a:p>
          <a:p>
            <a:pPr marL="0" indent="0">
              <a:lnSpc>
                <a:spcPct val="120000"/>
              </a:lnSpc>
              <a:buNone/>
            </a:pPr>
            <a:endParaRPr lang="en-US" sz="100" dirty="0"/>
          </a:p>
          <a:p>
            <a:pPr>
              <a:lnSpc>
                <a:spcPct val="120000"/>
              </a:lnSpc>
            </a:pPr>
            <a:endParaRPr lang="en-US" dirty="0"/>
          </a:p>
          <a:p>
            <a:pPr>
              <a:lnSpc>
                <a:spcPct val="120000"/>
              </a:lnSpc>
            </a:pPr>
            <a:r>
              <a:rPr lang="en-US" dirty="0"/>
              <a:t>Breakfast, Lunch, &amp; Supper</a:t>
            </a:r>
          </a:p>
          <a:p>
            <a:pPr lvl="1">
              <a:lnSpc>
                <a:spcPct val="120000"/>
              </a:lnSpc>
            </a:pPr>
            <a:r>
              <a:rPr lang="en-US" dirty="0"/>
              <a:t>Breastmilk or iron-fortified infant </a:t>
            </a:r>
            <a:r>
              <a:rPr lang="en-US" dirty="0" smtClean="0"/>
              <a:t>formula</a:t>
            </a:r>
          </a:p>
          <a:p>
            <a:pPr lvl="1">
              <a:lnSpc>
                <a:spcPct val="120000"/>
              </a:lnSpc>
            </a:pPr>
            <a:r>
              <a:rPr lang="en-US" dirty="0" smtClean="0"/>
              <a:t>Infant </a:t>
            </a:r>
            <a:r>
              <a:rPr lang="en-US" dirty="0"/>
              <a:t>cereal, meat/meat </a:t>
            </a:r>
            <a:r>
              <a:rPr lang="en-US" dirty="0" smtClean="0"/>
              <a:t>alternates</a:t>
            </a:r>
            <a:r>
              <a:rPr lang="en-US" dirty="0"/>
              <a:t>, or a combination of </a:t>
            </a:r>
            <a:r>
              <a:rPr lang="en-US" dirty="0" smtClean="0"/>
              <a:t>both	</a:t>
            </a:r>
            <a:r>
              <a:rPr lang="en-US" b="1" dirty="0" smtClean="0"/>
              <a:t> </a:t>
            </a:r>
          </a:p>
          <a:p>
            <a:pPr lvl="1">
              <a:lnSpc>
                <a:spcPct val="120000"/>
              </a:lnSpc>
            </a:pPr>
            <a:r>
              <a:rPr lang="en-US" dirty="0" smtClean="0"/>
              <a:t>Vegetable </a:t>
            </a:r>
            <a:r>
              <a:rPr lang="en-US" dirty="0"/>
              <a:t>or fruit, or a combination of both</a:t>
            </a:r>
          </a:p>
          <a:p>
            <a:pPr marL="0" indent="0">
              <a:lnSpc>
                <a:spcPct val="120000"/>
              </a:lnSpc>
              <a:buNone/>
            </a:pPr>
            <a:endParaRPr lang="en-US" sz="1200" dirty="0"/>
          </a:p>
          <a:p>
            <a:pPr>
              <a:lnSpc>
                <a:spcPct val="120000"/>
              </a:lnSpc>
            </a:pPr>
            <a:endParaRPr lang="en-US" dirty="0"/>
          </a:p>
          <a:p>
            <a:pPr>
              <a:lnSpc>
                <a:spcPct val="120000"/>
              </a:lnSpc>
            </a:pPr>
            <a:r>
              <a:rPr lang="en-US" dirty="0"/>
              <a:t>Snack </a:t>
            </a:r>
          </a:p>
          <a:p>
            <a:pPr lvl="1">
              <a:lnSpc>
                <a:spcPct val="120000"/>
              </a:lnSpc>
            </a:pPr>
            <a:r>
              <a:rPr lang="en-US" dirty="0"/>
              <a:t>Breastmilk or iron-fortified infant formula</a:t>
            </a:r>
          </a:p>
          <a:p>
            <a:pPr lvl="1">
              <a:lnSpc>
                <a:spcPct val="120000"/>
              </a:lnSpc>
            </a:pPr>
            <a:r>
              <a:rPr lang="en-US" dirty="0"/>
              <a:t>Grains</a:t>
            </a:r>
          </a:p>
          <a:p>
            <a:pPr lvl="1">
              <a:lnSpc>
                <a:spcPct val="120000"/>
              </a:lnSpc>
            </a:pPr>
            <a:r>
              <a:rPr lang="en-US" dirty="0"/>
              <a:t>Vegetable or fruit, or a combination of both</a:t>
            </a:r>
          </a:p>
          <a:p>
            <a:pPr marL="457200" lvl="1" indent="0">
              <a:buNone/>
            </a:pPr>
            <a:endParaRPr lang="en-US" dirty="0"/>
          </a:p>
        </p:txBody>
      </p:sp>
    </p:spTree>
    <p:extLst>
      <p:ext uri="{BB962C8B-B14F-4D97-AF65-F5344CB8AC3E}">
        <p14:creationId xmlns:p14="http://schemas.microsoft.com/office/powerpoint/2010/main" val="2763633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733569"/>
            <a:ext cx="10704376" cy="1400530"/>
          </a:xfrm>
        </p:spPr>
        <p:txBody>
          <a:bodyPr/>
          <a:lstStyle/>
          <a:p>
            <a:r>
              <a:rPr lang="en-US" dirty="0"/>
              <a:t>Focuses on Serving Sizes</a:t>
            </a:r>
          </a:p>
        </p:txBody>
      </p:sp>
      <p:sp>
        <p:nvSpPr>
          <p:cNvPr id="3" name="Content Placeholder 2"/>
          <p:cNvSpPr>
            <a:spLocks noGrp="1"/>
          </p:cNvSpPr>
          <p:nvPr>
            <p:ph idx="1"/>
          </p:nvPr>
        </p:nvSpPr>
        <p:spPr>
          <a:xfrm>
            <a:off x="646111" y="2052918"/>
            <a:ext cx="8558849" cy="4195481"/>
          </a:xfrm>
        </p:spPr>
        <p:txBody>
          <a:bodyPr>
            <a:normAutofit/>
          </a:bodyPr>
          <a:lstStyle/>
          <a:p>
            <a:r>
              <a:rPr lang="en-US" b="1" dirty="0"/>
              <a:t>Food components beginning with “zero” </a:t>
            </a:r>
          </a:p>
          <a:p>
            <a:pPr marL="574675" lvl="1"/>
            <a:r>
              <a:rPr lang="en-US" dirty="0"/>
              <a:t>Recognizes that all infants are not ready for solid foods at 6 months </a:t>
            </a:r>
          </a:p>
          <a:p>
            <a:endParaRPr lang="en-US" dirty="0"/>
          </a:p>
          <a:p>
            <a:r>
              <a:rPr lang="en-US" dirty="0"/>
              <a:t>By 7 or 8 months, infants should be consuming solid foods from all food groups</a:t>
            </a:r>
          </a:p>
          <a:p>
            <a:pPr lvl="1"/>
            <a:endParaRPr lang="en-US" dirty="0"/>
          </a:p>
          <a:p>
            <a:pPr marL="457200" lvl="1" indent="0">
              <a:buNone/>
            </a:pPr>
            <a:endParaRPr lang="en-US" dirty="0"/>
          </a:p>
          <a:p>
            <a:pPr marL="457200" lvl="1" indent="0">
              <a:buNone/>
            </a:pPr>
            <a:endParaRPr lang="en-US" dirty="0"/>
          </a:p>
          <a:p>
            <a:endParaRPr lang="en-US" dirty="0"/>
          </a:p>
        </p:txBody>
      </p:sp>
      <p:sp>
        <p:nvSpPr>
          <p:cNvPr id="4" name="Rectangle 3"/>
          <p:cNvSpPr/>
          <p:nvPr/>
        </p:nvSpPr>
        <p:spPr>
          <a:xfrm>
            <a:off x="9091749" y="3645810"/>
            <a:ext cx="2679496" cy="2308324"/>
          </a:xfrm>
          <a:prstGeom prst="rect">
            <a:avLst/>
          </a:prstGeom>
          <a:noFill/>
          <a:ln w="76200">
            <a:solidFill>
              <a:srgbClr val="C00000"/>
            </a:solidFill>
          </a:ln>
          <a:effectLst>
            <a:outerShdw blurRad="63500" sx="102000" sy="102000" algn="ctr" rotWithShape="0">
              <a:prstClr val="black">
                <a:alpha val="40000"/>
              </a:prst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3600" b="1" kern="0" dirty="0">
                <a:ln/>
                <a:solidFill>
                  <a:srgbClr val="FF0000"/>
                </a:solidFill>
              </a:rPr>
              <a:t>Serving Sizes </a:t>
            </a:r>
          </a:p>
          <a:p>
            <a:pPr algn="ctr">
              <a:defRPr/>
            </a:pPr>
            <a:r>
              <a:rPr lang="en-US" sz="3600" b="1" kern="0" dirty="0">
                <a:ln/>
                <a:solidFill>
                  <a:srgbClr val="FF0000"/>
                </a:solidFill>
              </a:rPr>
              <a:t>0-2 oz.</a:t>
            </a:r>
          </a:p>
          <a:p>
            <a:pPr algn="ctr">
              <a:defRPr/>
            </a:pPr>
            <a:r>
              <a:rPr lang="en-US" sz="3600" b="1" kern="0" dirty="0">
                <a:ln/>
                <a:solidFill>
                  <a:srgbClr val="FF0000"/>
                </a:solidFill>
              </a:rPr>
              <a:t>0-4 tbsp.</a:t>
            </a:r>
          </a:p>
        </p:txBody>
      </p:sp>
    </p:spTree>
    <p:extLst>
      <p:ext uri="{BB962C8B-B14F-4D97-AF65-F5344CB8AC3E}">
        <p14:creationId xmlns:p14="http://schemas.microsoft.com/office/powerpoint/2010/main" val="1153076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Focuses on Eating Habits</a:t>
            </a:r>
          </a:p>
        </p:txBody>
      </p:sp>
      <p:sp>
        <p:nvSpPr>
          <p:cNvPr id="3" name="Content Placeholder 2"/>
          <p:cNvSpPr>
            <a:spLocks noGrp="1"/>
          </p:cNvSpPr>
          <p:nvPr>
            <p:ph idx="1"/>
          </p:nvPr>
        </p:nvSpPr>
        <p:spPr/>
        <p:txBody>
          <a:bodyPr/>
          <a:lstStyle/>
          <a:p>
            <a:r>
              <a:rPr lang="en-US" dirty="0"/>
              <a:t>Recognizes eating habits may change </a:t>
            </a:r>
          </a:p>
          <a:p>
            <a:pPr lvl="1"/>
            <a:endParaRPr lang="en-US" dirty="0"/>
          </a:p>
          <a:p>
            <a:pPr lvl="1"/>
            <a:r>
              <a:rPr lang="en-US" dirty="0"/>
              <a:t>Some infants may eat certain foods one week/day, but not the next</a:t>
            </a:r>
          </a:p>
          <a:p>
            <a:pPr lvl="1"/>
            <a:endParaRPr lang="en-US" b="1" dirty="0"/>
          </a:p>
          <a:p>
            <a:pPr lvl="1"/>
            <a:r>
              <a:rPr lang="en-US" b="1" dirty="0"/>
              <a:t>Meals &amp; snacks consistent with eating habits should not be disallowed</a:t>
            </a:r>
          </a:p>
        </p:txBody>
      </p:sp>
    </p:spTree>
    <p:extLst>
      <p:ext uri="{BB962C8B-B14F-4D97-AF65-F5344CB8AC3E}">
        <p14:creationId xmlns:p14="http://schemas.microsoft.com/office/powerpoint/2010/main" val="3538903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12192000" cy="54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0" y="324853"/>
            <a:ext cx="12192000" cy="6208295"/>
          </a:xfrm>
          <a:prstGeom prst="rect">
            <a:avLst/>
          </a:prstGeom>
          <a:gradFill>
            <a:gsLst>
              <a:gs pos="37168">
                <a:schemeClr val="tx2">
                  <a:lumMod val="75000"/>
                </a:schemeClr>
              </a:gs>
              <a:gs pos="75000">
                <a:schemeClr val="tx2">
                  <a:lumMod val="75000"/>
                </a:schemeClr>
              </a:gs>
              <a:gs pos="100000">
                <a:srgbClr val="002060">
                  <a:lumMod val="100000"/>
                </a:srgbClr>
              </a:gs>
              <a:gs pos="100000">
                <a:schemeClr val="bg1">
                  <a:lumMod val="6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2" name="Title 21"/>
          <p:cNvSpPr>
            <a:spLocks noGrp="1"/>
          </p:cNvSpPr>
          <p:nvPr>
            <p:ph type="title"/>
          </p:nvPr>
        </p:nvSpPr>
        <p:spPr>
          <a:xfrm>
            <a:off x="130588" y="2579461"/>
            <a:ext cx="6965771" cy="1915647"/>
          </a:xfrm>
        </p:spPr>
        <p:txBody>
          <a:bodyPr/>
          <a:lstStyle/>
          <a:p>
            <a:pPr algn="ctr"/>
            <a:r>
              <a:rPr lang="en-US" sz="4800" b="1" dirty="0" smtClean="0">
                <a:solidFill>
                  <a:schemeClr val="bg1"/>
                </a:solidFill>
              </a:rPr>
              <a:t>Breast Milk &amp; Infant Formula</a:t>
            </a:r>
            <a:endParaRPr lang="en-US" sz="4800" b="1" dirty="0">
              <a:solidFill>
                <a:schemeClr val="bg1"/>
              </a:solidFill>
            </a:endParaRPr>
          </a:p>
        </p:txBody>
      </p:sp>
      <p:pic>
        <p:nvPicPr>
          <p:cNvPr id="2" name="Picture 1"/>
          <p:cNvPicPr>
            <a:picLocks noChangeAspect="1"/>
          </p:cNvPicPr>
          <p:nvPr/>
        </p:nvPicPr>
        <p:blipFill>
          <a:blip r:embed="rId3"/>
          <a:stretch>
            <a:fillRect/>
          </a:stretch>
        </p:blipFill>
        <p:spPr>
          <a:xfrm>
            <a:off x="7370199" y="1858297"/>
            <a:ext cx="4399014" cy="3827514"/>
          </a:xfrm>
          <a:prstGeom prst="rect">
            <a:avLst/>
          </a:prstGeom>
        </p:spPr>
      </p:pic>
    </p:spTree>
    <p:extLst>
      <p:ext uri="{BB962C8B-B14F-4D97-AF65-F5344CB8AC3E}">
        <p14:creationId xmlns:p14="http://schemas.microsoft.com/office/powerpoint/2010/main" val="1978384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3186" y="652388"/>
            <a:ext cx="6709272" cy="1400530"/>
          </a:xfrm>
        </p:spPr>
        <p:txBody>
          <a:bodyPr/>
          <a:lstStyle/>
          <a:p>
            <a:pPr algn="ctr"/>
            <a:r>
              <a:rPr lang="en-US" dirty="0"/>
              <a:t>Breastmilk &amp; Infants </a:t>
            </a:r>
          </a:p>
        </p:txBody>
      </p:sp>
      <p:sp>
        <p:nvSpPr>
          <p:cNvPr id="3" name="Content Placeholder 2"/>
          <p:cNvSpPr>
            <a:spLocks noGrp="1"/>
          </p:cNvSpPr>
          <p:nvPr>
            <p:ph idx="1"/>
          </p:nvPr>
        </p:nvSpPr>
        <p:spPr>
          <a:xfrm>
            <a:off x="4880472" y="2052918"/>
            <a:ext cx="6874526" cy="4195481"/>
          </a:xfrm>
        </p:spPr>
        <p:txBody>
          <a:bodyPr>
            <a:normAutofit/>
          </a:bodyPr>
          <a:lstStyle/>
          <a:p>
            <a:r>
              <a:rPr lang="en-US" dirty="0"/>
              <a:t>Promote breastfeeding by allowing reimbursement when:  </a:t>
            </a:r>
          </a:p>
          <a:p>
            <a:pPr lvl="1"/>
            <a:endParaRPr lang="en-US" sz="1200" dirty="0"/>
          </a:p>
          <a:p>
            <a:pPr lvl="1"/>
            <a:r>
              <a:rPr lang="en-US" dirty="0"/>
              <a:t>a parent/guardian supplies expressed </a:t>
            </a:r>
            <a:r>
              <a:rPr lang="en-US" dirty="0" smtClean="0"/>
              <a:t>milk</a:t>
            </a:r>
          </a:p>
          <a:p>
            <a:pPr lvl="2"/>
            <a:r>
              <a:rPr lang="en-US" dirty="0" smtClean="0"/>
              <a:t>Milk that is produced and expelled from the breast</a:t>
            </a:r>
            <a:endParaRPr lang="en-US" dirty="0"/>
          </a:p>
          <a:p>
            <a:pPr lvl="1"/>
            <a:endParaRPr lang="en-US" sz="1600" dirty="0"/>
          </a:p>
          <a:p>
            <a:pPr lvl="1"/>
            <a:r>
              <a:rPr lang="en-US" b="1" dirty="0"/>
              <a:t>a mother breastfeeds her infant on-site</a:t>
            </a:r>
          </a:p>
          <a:p>
            <a:pPr marL="0" indent="0">
              <a:buNone/>
            </a:pPr>
            <a:endParaRPr lang="en-US" dirty="0"/>
          </a:p>
          <a:p>
            <a:pPr marL="0" inden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597" r="27220"/>
          <a:stretch/>
        </p:blipFill>
        <p:spPr>
          <a:xfrm>
            <a:off x="242372" y="429658"/>
            <a:ext cx="4549966" cy="5675522"/>
          </a:xfrm>
          <a:prstGeom prst="rect">
            <a:avLst/>
          </a:prstGeom>
        </p:spPr>
      </p:pic>
    </p:spTree>
    <p:extLst>
      <p:ext uri="{BB962C8B-B14F-4D97-AF65-F5344CB8AC3E}">
        <p14:creationId xmlns:p14="http://schemas.microsoft.com/office/powerpoint/2010/main" val="2952303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7251" r="1082" b="-2"/>
          <a:stretch/>
        </p:blipFill>
        <p:spPr>
          <a:xfrm>
            <a:off x="6233020" y="609601"/>
            <a:ext cx="5311280" cy="5638797"/>
          </a:xfrm>
          <a:prstGeom prst="rect">
            <a:avLst/>
          </a:prstGeom>
          <a:effectLst>
            <a:outerShdw blurRad="50800" dist="38100" dir="5400000" algn="t" rotWithShape="0">
              <a:prstClr val="black">
                <a:alpha val="43000"/>
              </a:prstClr>
            </a:outerShdw>
          </a:effectLst>
        </p:spPr>
      </p:pic>
      <p:sp>
        <p:nvSpPr>
          <p:cNvPr id="2" name="Title 1"/>
          <p:cNvSpPr>
            <a:spLocks noGrp="1"/>
          </p:cNvSpPr>
          <p:nvPr>
            <p:ph type="title"/>
          </p:nvPr>
        </p:nvSpPr>
        <p:spPr>
          <a:xfrm>
            <a:off x="646111" y="452718"/>
            <a:ext cx="9791701" cy="1400530"/>
          </a:xfrm>
        </p:spPr>
        <p:txBody>
          <a:bodyPr/>
          <a:lstStyle/>
          <a:p>
            <a:r>
              <a:rPr lang="en-US" dirty="0"/>
              <a:t>Documenting On-site Breastfeeding </a:t>
            </a:r>
          </a:p>
        </p:txBody>
      </p:sp>
      <p:sp>
        <p:nvSpPr>
          <p:cNvPr id="3" name="Content Placeholder 2"/>
          <p:cNvSpPr>
            <a:spLocks noGrp="1"/>
          </p:cNvSpPr>
          <p:nvPr>
            <p:ph idx="1"/>
          </p:nvPr>
        </p:nvSpPr>
        <p:spPr/>
        <p:txBody>
          <a:bodyPr>
            <a:normAutofit/>
          </a:bodyPr>
          <a:lstStyle/>
          <a:p>
            <a:r>
              <a:rPr lang="en-US" b="1" dirty="0"/>
              <a:t>Recording the total amount a mother breastfeeds her infant is not required </a:t>
            </a:r>
          </a:p>
          <a:p>
            <a:endParaRPr lang="en-US" dirty="0"/>
          </a:p>
          <a:p>
            <a:r>
              <a:rPr lang="en-US" dirty="0"/>
              <a:t>Acceptable ways to document: </a:t>
            </a:r>
          </a:p>
          <a:p>
            <a:pPr lvl="1"/>
            <a:r>
              <a:rPr lang="en-US" dirty="0"/>
              <a:t>Breastfed on-site </a:t>
            </a:r>
          </a:p>
          <a:p>
            <a:pPr lvl="1"/>
            <a:r>
              <a:rPr lang="en-US" dirty="0"/>
              <a:t>Mother on-site </a:t>
            </a:r>
          </a:p>
          <a:p>
            <a:endParaRPr lang="en-US" dirty="0"/>
          </a:p>
          <a:p>
            <a:r>
              <a:rPr lang="en-US" dirty="0"/>
              <a:t>May use existing forms to reduce paperwork</a:t>
            </a:r>
          </a:p>
        </p:txBody>
      </p:sp>
      <p:sp>
        <p:nvSpPr>
          <p:cNvPr id="8" name="Rectangle 7"/>
          <p:cNvSpPr/>
          <p:nvPr/>
        </p:nvSpPr>
        <p:spPr>
          <a:xfrm>
            <a:off x="10437812" y="-37288"/>
            <a:ext cx="685800" cy="1143000"/>
          </a:xfrm>
          <a:prstGeom prst="rect">
            <a:avLst/>
          </a:prstGeom>
          <a:solidFill>
            <a:srgbClr val="FFBF00"/>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12165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Serving Expressed Milk </a:t>
            </a:r>
          </a:p>
        </p:txBody>
      </p:sp>
      <p:sp>
        <p:nvSpPr>
          <p:cNvPr id="3" name="Content Placeholder 2"/>
          <p:cNvSpPr>
            <a:spLocks noGrp="1"/>
          </p:cNvSpPr>
          <p:nvPr>
            <p:ph idx="1"/>
          </p:nvPr>
        </p:nvSpPr>
        <p:spPr>
          <a:xfrm>
            <a:off x="646112" y="2052918"/>
            <a:ext cx="6823313" cy="4195481"/>
          </a:xfrm>
        </p:spPr>
        <p:txBody>
          <a:bodyPr>
            <a:normAutofit fontScale="92500" lnSpcReduction="20000"/>
          </a:bodyPr>
          <a:lstStyle/>
          <a:p>
            <a:r>
              <a:rPr lang="en-US" dirty="0"/>
              <a:t>Breastfed infants may not consume the entire serving </a:t>
            </a:r>
          </a:p>
          <a:p>
            <a:endParaRPr lang="en-US" dirty="0"/>
          </a:p>
          <a:p>
            <a:r>
              <a:rPr lang="en-US" b="1" dirty="0"/>
              <a:t>Reimbursable: </a:t>
            </a:r>
          </a:p>
          <a:p>
            <a:pPr lvl="1"/>
            <a:r>
              <a:rPr lang="en-US" dirty="0"/>
              <a:t>Offer less than the minimum serving size of breastmilk </a:t>
            </a:r>
          </a:p>
          <a:p>
            <a:pPr lvl="1"/>
            <a:endParaRPr lang="en-US" dirty="0"/>
          </a:p>
          <a:p>
            <a:pPr lvl="1"/>
            <a:r>
              <a:rPr lang="en-US" dirty="0"/>
              <a:t>Offer additional breastmilk later, if infant will consume more </a:t>
            </a:r>
          </a:p>
          <a:p>
            <a:endParaRPr lang="en-US" dirty="0"/>
          </a:p>
          <a:p>
            <a:r>
              <a:rPr lang="en-US" dirty="0"/>
              <a:t>Feed on demand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4821" y="603379"/>
            <a:ext cx="4722575" cy="5645020"/>
          </a:xfrm>
          <a:prstGeom prst="rect">
            <a:avLst/>
          </a:prstGeom>
        </p:spPr>
      </p:pic>
      <p:sp>
        <p:nvSpPr>
          <p:cNvPr id="5"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84734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Iron-Fortified Infant Formula </a:t>
            </a:r>
            <a:endParaRPr lang="en-US" dirty="0"/>
          </a:p>
        </p:txBody>
      </p:sp>
      <p:sp>
        <p:nvSpPr>
          <p:cNvPr id="3" name="Content Placeholder 2"/>
          <p:cNvSpPr>
            <a:spLocks noGrp="1"/>
          </p:cNvSpPr>
          <p:nvPr>
            <p:ph idx="1"/>
          </p:nvPr>
        </p:nvSpPr>
        <p:spPr/>
        <p:txBody>
          <a:bodyPr>
            <a:normAutofit lnSpcReduction="10000"/>
          </a:bodyPr>
          <a:lstStyle/>
          <a:p>
            <a:r>
              <a:rPr lang="en-US" dirty="0"/>
              <a:t>Best supplement for breastmilk </a:t>
            </a:r>
          </a:p>
          <a:p>
            <a:endParaRPr lang="en-US" dirty="0"/>
          </a:p>
          <a:p>
            <a:r>
              <a:rPr lang="en-US" dirty="0"/>
              <a:t>Supports healthy brain development &amp; growth</a:t>
            </a:r>
          </a:p>
          <a:p>
            <a:endParaRPr lang="en-US" dirty="0"/>
          </a:p>
          <a:p>
            <a:r>
              <a:rPr lang="en-US" b="1" dirty="0"/>
              <a:t>Reimbursable meals may include:</a:t>
            </a:r>
          </a:p>
          <a:p>
            <a:pPr lvl="1"/>
            <a:r>
              <a:rPr lang="en-US" dirty="0"/>
              <a:t>Iron-fortified formula</a:t>
            </a:r>
          </a:p>
          <a:p>
            <a:pPr lvl="1"/>
            <a:r>
              <a:rPr lang="en-US" dirty="0"/>
              <a:t>Breastmilk </a:t>
            </a:r>
          </a:p>
          <a:p>
            <a:pPr lvl="1"/>
            <a:r>
              <a:rPr lang="en-US" dirty="0"/>
              <a:t>Combination of both</a:t>
            </a:r>
          </a:p>
        </p:txBody>
      </p:sp>
    </p:spTree>
    <p:extLst>
      <p:ext uri="{BB962C8B-B14F-4D97-AF65-F5344CB8AC3E}">
        <p14:creationId xmlns:p14="http://schemas.microsoft.com/office/powerpoint/2010/main" val="3182713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59"/>
          <a:stretch/>
        </p:blipFill>
        <p:spPr>
          <a:xfrm>
            <a:off x="-1" y="10"/>
            <a:ext cx="4058949" cy="6585348"/>
          </a:xfrm>
          <a:prstGeom prst="rect">
            <a:avLst/>
          </a:prstGeom>
        </p:spPr>
      </p:pic>
      <p:sp>
        <p:nvSpPr>
          <p:cNvPr id="2" name="Title 1"/>
          <p:cNvSpPr>
            <a:spLocks noGrp="1"/>
          </p:cNvSpPr>
          <p:nvPr>
            <p:ph type="title"/>
          </p:nvPr>
        </p:nvSpPr>
        <p:spPr>
          <a:xfrm>
            <a:off x="4461831" y="629266"/>
            <a:ext cx="5588021" cy="1641986"/>
          </a:xfrm>
        </p:spPr>
        <p:txBody>
          <a:bodyPr>
            <a:normAutofit/>
          </a:bodyPr>
          <a:lstStyle/>
          <a:p>
            <a:r>
              <a:rPr lang="en-US" dirty="0"/>
              <a:t>Supplying Formula </a:t>
            </a:r>
          </a:p>
        </p:txBody>
      </p:sp>
      <p:sp>
        <p:nvSpPr>
          <p:cNvPr id="3" name="Content Placeholder 2"/>
          <p:cNvSpPr>
            <a:spLocks noGrp="1"/>
          </p:cNvSpPr>
          <p:nvPr>
            <p:ph idx="1"/>
          </p:nvPr>
        </p:nvSpPr>
        <p:spPr>
          <a:xfrm>
            <a:off x="4461831" y="2438400"/>
            <a:ext cx="7135809" cy="2878667"/>
          </a:xfrm>
        </p:spPr>
        <p:txBody>
          <a:bodyPr>
            <a:normAutofit/>
          </a:bodyPr>
          <a:lstStyle/>
          <a:p>
            <a:r>
              <a:rPr lang="en-US" sz="2800" dirty="0"/>
              <a:t>Offer a </a:t>
            </a:r>
            <a:r>
              <a:rPr lang="en-US" sz="2800" b="1" dirty="0"/>
              <a:t>minimum of 1 type </a:t>
            </a:r>
            <a:r>
              <a:rPr lang="en-US" sz="2800" dirty="0"/>
              <a:t>of iron-fortified infant formula </a:t>
            </a:r>
          </a:p>
          <a:p>
            <a:endParaRPr lang="en-US" sz="2800" dirty="0"/>
          </a:p>
          <a:p>
            <a:r>
              <a:rPr lang="en-US" sz="2800" dirty="0"/>
              <a:t>Formula must be regulated by FDA</a:t>
            </a:r>
          </a:p>
          <a:p>
            <a:pPr lvl="1"/>
            <a:r>
              <a:rPr lang="en-US" sz="2400" dirty="0"/>
              <a:t>May not credit if purchased outside U.S. </a:t>
            </a:r>
          </a:p>
          <a:p>
            <a:pPr marL="0" indent="0">
              <a:lnSpc>
                <a:spcPct val="90000"/>
              </a:lnSpc>
              <a:buNone/>
            </a:pPr>
            <a:endParaRPr lang="en-US" sz="1100" dirty="0"/>
          </a:p>
          <a:p>
            <a:pPr marL="0" indent="0">
              <a:lnSpc>
                <a:spcPct val="90000"/>
              </a:lnSpc>
              <a:buNone/>
            </a:pPr>
            <a:endParaRPr lang="en-US" sz="1500" dirty="0"/>
          </a:p>
          <a:p>
            <a:pPr>
              <a:lnSpc>
                <a:spcPct val="90000"/>
              </a:lnSpc>
            </a:pPr>
            <a:endParaRPr lang="en-US" sz="1500" dirty="0"/>
          </a:p>
          <a:p>
            <a:pPr>
              <a:lnSpc>
                <a:spcPct val="90000"/>
              </a:lnSpc>
            </a:pPr>
            <a:endParaRPr lang="en-US" sz="1500" dirty="0"/>
          </a:p>
          <a:p>
            <a:pPr>
              <a:lnSpc>
                <a:spcPct val="90000"/>
              </a:lnSpc>
            </a:pPr>
            <a:endParaRPr lang="en-US" sz="1500" dirty="0"/>
          </a:p>
        </p:txBody>
      </p:sp>
    </p:spTree>
    <p:extLst>
      <p:ext uri="{BB962C8B-B14F-4D97-AF65-F5344CB8AC3E}">
        <p14:creationId xmlns:p14="http://schemas.microsoft.com/office/powerpoint/2010/main" val="189702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12192000" cy="4539344"/>
          </a:xfrm>
        </p:spPr>
      </p:pic>
      <p:sp>
        <p:nvSpPr>
          <p:cNvPr id="7" name="Title 1"/>
          <p:cNvSpPr txBox="1">
            <a:spLocks/>
          </p:cNvSpPr>
          <p:nvPr/>
        </p:nvSpPr>
        <p:spPr>
          <a:xfrm>
            <a:off x="1" y="4539344"/>
            <a:ext cx="12191999" cy="2050995"/>
          </a:xfrm>
          <a:prstGeom prst="rect">
            <a:avLst/>
          </a:prstGeom>
          <a:solidFill>
            <a:srgbClr val="F8F8F8">
              <a:alpha val="63922"/>
            </a:srgbClr>
          </a:solidFill>
          <a:effectLst>
            <a:softEdge rad="127000"/>
          </a:effectLst>
        </p:spPr>
        <p:txBody>
          <a:bodyPr vert="horz" lIns="91440" tIns="45720" rIns="91440" bIns="45720" rtlCol="0" anchor="ctr">
            <a:noAutofit/>
          </a:bodyPr>
          <a:lstStyle>
            <a:lvl1pPr algn="l" defTabSz="457200" rtl="0" eaLnBrk="1" latinLnBrk="0" hangingPunct="1">
              <a:spcBef>
                <a:spcPct val="0"/>
              </a:spcBef>
              <a:buNone/>
              <a:defRPr sz="4200" b="0" i="0" kern="1200">
                <a:solidFill>
                  <a:srgbClr val="0B4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dirty="0" smtClean="0"/>
              <a:t>Training Materials</a:t>
            </a:r>
            <a:r>
              <a:rPr lang="en-US" dirty="0" smtClean="0"/>
              <a:t/>
            </a:r>
            <a:br>
              <a:rPr lang="en-US" dirty="0" smtClean="0"/>
            </a:br>
            <a:r>
              <a:rPr lang="en-US" sz="6600" b="1" dirty="0" err="1" smtClean="0">
                <a:solidFill>
                  <a:srgbClr val="C00000"/>
                </a:solidFill>
              </a:rPr>
              <a:t>www.theicn.org</a:t>
            </a:r>
            <a:r>
              <a:rPr lang="en-US" sz="6600" b="1" dirty="0" smtClean="0">
                <a:solidFill>
                  <a:srgbClr val="C00000"/>
                </a:solidFill>
              </a:rPr>
              <a:t>/</a:t>
            </a:r>
            <a:r>
              <a:rPr lang="en-US" sz="6600" b="1" dirty="0" err="1" smtClean="0">
                <a:solidFill>
                  <a:srgbClr val="C00000"/>
                </a:solidFill>
              </a:rPr>
              <a:t>cacfpmp</a:t>
            </a:r>
            <a:endParaRPr lang="en-US" sz="4800" dirty="0">
              <a:solidFill>
                <a:srgbClr val="C00000"/>
              </a:solidFill>
            </a:endParaRPr>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98788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Serving Formula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Infants may not drink the entire serving of formula </a:t>
            </a:r>
          </a:p>
          <a:p>
            <a:pPr lvl="1"/>
            <a:r>
              <a:rPr lang="en-US" dirty="0" smtClean="0"/>
              <a:t>Reimbursable as long as the minimum serving size is offered</a:t>
            </a:r>
          </a:p>
          <a:p>
            <a:pPr lvl="1"/>
            <a:endParaRPr lang="en-US" dirty="0" smtClean="0"/>
          </a:p>
          <a:p>
            <a:r>
              <a:rPr lang="en-US" dirty="0" smtClean="0"/>
              <a:t>Any leftovers should be properly stored in accordance with local health and safety requirements</a:t>
            </a:r>
          </a:p>
          <a:p>
            <a:endParaRPr lang="en-US" dirty="0" smtClean="0"/>
          </a:p>
          <a:p>
            <a:r>
              <a:rPr lang="en-US" dirty="0" smtClean="0"/>
              <a:t>Feed on demand </a:t>
            </a:r>
            <a:endParaRPr lang="en-US" dirty="0"/>
          </a:p>
        </p:txBody>
      </p:sp>
      <p:sp>
        <p:nvSpPr>
          <p:cNvPr id="7"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76036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Disabilities </a:t>
            </a:r>
            <a:r>
              <a:rPr lang="en-US" sz="3200" dirty="0" smtClean="0"/>
              <a:t>&amp; Substitutions </a:t>
            </a:r>
            <a:endParaRPr lang="en-US" sz="3200" dirty="0"/>
          </a:p>
        </p:txBody>
      </p:sp>
      <p:sp>
        <p:nvSpPr>
          <p:cNvPr id="3" name="Content Placeholder 2"/>
          <p:cNvSpPr>
            <a:spLocks noGrp="1"/>
          </p:cNvSpPr>
          <p:nvPr>
            <p:ph idx="1"/>
          </p:nvPr>
        </p:nvSpPr>
        <p:spPr/>
        <p:txBody>
          <a:bodyPr>
            <a:normAutofit/>
          </a:bodyPr>
          <a:lstStyle/>
          <a:p>
            <a:r>
              <a:rPr lang="en-US" dirty="0"/>
              <a:t>Modifications must be made for infants with disabilities who need accommodations  </a:t>
            </a:r>
          </a:p>
          <a:p>
            <a:endParaRPr lang="en-US" sz="1200" dirty="0"/>
          </a:p>
          <a:p>
            <a:endParaRPr lang="en-US" sz="1600" dirty="0"/>
          </a:p>
          <a:p>
            <a:r>
              <a:rPr lang="en-US" dirty="0"/>
              <a:t>A medical statement must be on file to receive reimbursement </a:t>
            </a:r>
          </a:p>
          <a:p>
            <a:pPr lvl="1"/>
            <a:r>
              <a:rPr lang="en-US" dirty="0"/>
              <a:t>Explain the need for the modification</a:t>
            </a:r>
          </a:p>
          <a:p>
            <a:pPr lvl="1"/>
            <a:endParaRPr lang="en-US" sz="1000" dirty="0"/>
          </a:p>
          <a:p>
            <a:pPr lvl="1"/>
            <a:r>
              <a:rPr lang="en-US" dirty="0"/>
              <a:t>Provide guidance for the substitution or meal modification</a:t>
            </a:r>
          </a:p>
          <a:p>
            <a:pPr marL="0" indent="0">
              <a:buNone/>
            </a:pPr>
            <a:endParaRPr lang="en-US" dirty="0"/>
          </a:p>
        </p:txBody>
      </p:sp>
    </p:spTree>
    <p:extLst>
      <p:ext uri="{BB962C8B-B14F-4D97-AF65-F5344CB8AC3E}">
        <p14:creationId xmlns:p14="http://schemas.microsoft.com/office/powerpoint/2010/main" val="20226101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rgbClr val="0B4060"/>
          </a:solidFill>
          <a:ln>
            <a:noFill/>
          </a:ln>
          <a:effectLst/>
        </p:spPr>
      </p:sp>
      <p:pic>
        <p:nvPicPr>
          <p:cNvPr id="15" name="Picture 14"/>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2" name="Freeform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defRPr/>
            </a:pPr>
            <a:endParaRPr lang="en-US" kern="0">
              <a:solidFill>
                <a:sysClr val="windowText" lastClr="000000"/>
              </a:solidFill>
            </a:endParaRPr>
          </a:p>
        </p:txBody>
      </p:sp>
      <p:sp>
        <p:nvSpPr>
          <p:cNvPr id="23"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2" name="Title 1"/>
          <p:cNvSpPr>
            <a:spLocks noGrp="1"/>
          </p:cNvSpPr>
          <p:nvPr>
            <p:ph type="title"/>
          </p:nvPr>
        </p:nvSpPr>
        <p:spPr>
          <a:xfrm>
            <a:off x="7463681" y="1895746"/>
            <a:ext cx="4818926" cy="3066507"/>
          </a:xfrm>
        </p:spPr>
        <p:txBody>
          <a:bodyPr vert="horz" lIns="91440" tIns="45720" rIns="91440" bIns="45720" rtlCol="0" anchor="ctr">
            <a:normAutofit/>
          </a:bodyPr>
          <a:lstStyle/>
          <a:p>
            <a:pPr algn="ctr"/>
            <a:r>
              <a:rPr lang="en-US" sz="5400" b="1" dirty="0" smtClean="0">
                <a:solidFill>
                  <a:schemeClr val="bg1"/>
                </a:solidFill>
              </a:rPr>
              <a:t>Fruits &amp; Vegetables</a:t>
            </a:r>
            <a:endParaRPr lang="en-US" sz="4800" dirty="0" smtClean="0">
              <a:solidFill>
                <a:schemeClr val="bg1"/>
              </a:solidFill>
            </a:endParaRPr>
          </a:p>
        </p:txBody>
      </p:sp>
      <p:sp>
        <p:nvSpPr>
          <p:cNvPr id="24" name="Rectangle 23"/>
          <p:cNvSpPr/>
          <p:nvPr/>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6878" t="3137" r="9517" b="3096"/>
          <a:stretch/>
        </p:blipFill>
        <p:spPr bwMode="auto">
          <a:xfrm>
            <a:off x="761206" y="301547"/>
            <a:ext cx="6347458" cy="518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2391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Vegetables &amp; Fruits</a:t>
            </a:r>
          </a:p>
        </p:txBody>
      </p:sp>
      <p:sp>
        <p:nvSpPr>
          <p:cNvPr id="3" name="Content Placeholder 2"/>
          <p:cNvSpPr>
            <a:spLocks noGrp="1"/>
          </p:cNvSpPr>
          <p:nvPr>
            <p:ph idx="1"/>
          </p:nvPr>
        </p:nvSpPr>
        <p:spPr>
          <a:xfrm>
            <a:off x="646112" y="2052918"/>
            <a:ext cx="9404722" cy="4195481"/>
          </a:xfrm>
        </p:spPr>
        <p:txBody>
          <a:bodyPr>
            <a:normAutofit lnSpcReduction="10000"/>
          </a:bodyPr>
          <a:lstStyle/>
          <a:p>
            <a:r>
              <a:rPr lang="en-US" dirty="0"/>
              <a:t>Great source of essential nutrients </a:t>
            </a:r>
          </a:p>
          <a:p>
            <a:pPr lvl="1"/>
            <a:r>
              <a:rPr lang="en-US" dirty="0"/>
              <a:t>i.e., fiber &amp; vitamin C </a:t>
            </a:r>
          </a:p>
          <a:p>
            <a:endParaRPr lang="en-US" dirty="0"/>
          </a:p>
          <a:p>
            <a:r>
              <a:rPr lang="en-US" dirty="0"/>
              <a:t>Minimum serving size: 0-2 tbsp. </a:t>
            </a:r>
          </a:p>
          <a:p>
            <a:pPr marL="0" indent="0">
              <a:buNone/>
            </a:pPr>
            <a:endParaRPr lang="en-US" dirty="0"/>
          </a:p>
          <a:p>
            <a:r>
              <a:rPr lang="en-US" dirty="0"/>
              <a:t>Required at all meals &amp; </a:t>
            </a:r>
            <a:r>
              <a:rPr lang="en-US" b="1" dirty="0"/>
              <a:t>snacks </a:t>
            </a:r>
          </a:p>
          <a:p>
            <a:pPr lvl="1"/>
            <a:r>
              <a:rPr lang="en-US" dirty="0"/>
              <a:t>Serve vegetable, fruit, or a combination of both </a:t>
            </a:r>
          </a:p>
          <a:p>
            <a:pPr lvl="1"/>
            <a:r>
              <a:rPr lang="en-US" dirty="0"/>
              <a:t>Increases consumption &amp; allows for better acceptance later in life  </a:t>
            </a:r>
          </a:p>
          <a:p>
            <a:pPr lvl="1"/>
            <a:endParaRPr lang="en-US" dirty="0"/>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574641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8929" y="629266"/>
            <a:ext cx="6256423" cy="1641987"/>
          </a:xfrm>
        </p:spPr>
        <p:txBody>
          <a:bodyPr>
            <a:normAutofit/>
          </a:bodyPr>
          <a:lstStyle/>
          <a:p>
            <a:r>
              <a:rPr lang="en-US" dirty="0"/>
              <a:t>Juice</a:t>
            </a:r>
          </a:p>
        </p:txBody>
      </p:sp>
      <p:sp>
        <p:nvSpPr>
          <p:cNvPr id="3" name="Content Placeholder 2"/>
          <p:cNvSpPr>
            <a:spLocks noGrp="1"/>
          </p:cNvSpPr>
          <p:nvPr>
            <p:ph idx="1"/>
          </p:nvPr>
        </p:nvSpPr>
        <p:spPr>
          <a:xfrm>
            <a:off x="647700" y="2438401"/>
            <a:ext cx="6926580" cy="3809998"/>
          </a:xfrm>
        </p:spPr>
        <p:txBody>
          <a:bodyPr>
            <a:normAutofit/>
          </a:bodyPr>
          <a:lstStyle/>
          <a:p>
            <a:r>
              <a:rPr lang="en-US" dirty="0"/>
              <a:t>Lacks dietary fiber found in other forms of fruits &amp; vegetables</a:t>
            </a:r>
          </a:p>
          <a:p>
            <a:endParaRPr lang="en-US" dirty="0"/>
          </a:p>
          <a:p>
            <a:r>
              <a:rPr lang="en-US" b="1" dirty="0"/>
              <a:t>No longer credits toward a reimbursable meal for infants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2427"/>
          <a:stretch/>
        </p:blipFill>
        <p:spPr>
          <a:xfrm>
            <a:off x="7677086" y="1421175"/>
            <a:ext cx="3726584" cy="4935558"/>
          </a:xfrm>
          <a:prstGeom prst="rect">
            <a:avLst/>
          </a:prstGeom>
        </p:spPr>
      </p:pic>
      <p:sp>
        <p:nvSpPr>
          <p:cNvPr id="5" name="Rectangle 4"/>
          <p:cNvSpPr/>
          <p:nvPr/>
        </p:nvSpPr>
        <p:spPr>
          <a:xfrm>
            <a:off x="8068510" y="1911603"/>
            <a:ext cx="3059738" cy="3770263"/>
          </a:xfrm>
          <a:prstGeom prst="rect">
            <a:avLst/>
          </a:prstGeom>
          <a:noFill/>
        </p:spPr>
        <p:txBody>
          <a:bodyPr wrap="square" lIns="91440" tIns="45720" rIns="91440" bIns="45720">
            <a:spAutoFit/>
          </a:bodyPr>
          <a:lstStyle/>
          <a:p>
            <a:pPr algn="ctr">
              <a:defRPr/>
            </a:pPr>
            <a:r>
              <a:rPr lang="en-US" sz="23900" b="1" kern="0" spc="50" dirty="0">
                <a:ln w="0"/>
                <a:solidFill>
                  <a:srgbClr val="BCE1F7"/>
                </a:solidFill>
                <a:effectLst>
                  <a:innerShdw blurRad="63500" dist="50800" dir="13500000">
                    <a:srgbClr val="000000">
                      <a:alpha val="50000"/>
                    </a:srgbClr>
                  </a:innerShdw>
                </a:effectLst>
              </a:rPr>
              <a:t>X</a:t>
            </a:r>
          </a:p>
        </p:txBody>
      </p:sp>
    </p:spTree>
    <p:extLst>
      <p:ext uri="{BB962C8B-B14F-4D97-AF65-F5344CB8AC3E}">
        <p14:creationId xmlns:p14="http://schemas.microsoft.com/office/powerpoint/2010/main" val="59362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12192000" cy="54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0" y="324853"/>
            <a:ext cx="12192000" cy="6208295"/>
          </a:xfrm>
          <a:prstGeom prst="rect">
            <a:avLst/>
          </a:prstGeom>
          <a:gradFill>
            <a:gsLst>
              <a:gs pos="37168">
                <a:schemeClr val="tx2">
                  <a:lumMod val="75000"/>
                </a:schemeClr>
              </a:gs>
              <a:gs pos="75000">
                <a:schemeClr val="tx2">
                  <a:lumMod val="75000"/>
                </a:schemeClr>
              </a:gs>
              <a:gs pos="100000">
                <a:srgbClr val="002060">
                  <a:lumMod val="100000"/>
                </a:srgbClr>
              </a:gs>
              <a:gs pos="100000">
                <a:schemeClr val="bg1">
                  <a:lumMod val="6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2" name="Title 21"/>
          <p:cNvSpPr>
            <a:spLocks noGrp="1"/>
          </p:cNvSpPr>
          <p:nvPr>
            <p:ph type="title"/>
          </p:nvPr>
        </p:nvSpPr>
        <p:spPr>
          <a:xfrm>
            <a:off x="130588" y="2579461"/>
            <a:ext cx="6965771" cy="1915647"/>
          </a:xfrm>
        </p:spPr>
        <p:txBody>
          <a:bodyPr/>
          <a:lstStyle/>
          <a:p>
            <a:pPr algn="ctr"/>
            <a:r>
              <a:rPr lang="en-US" sz="4800" b="1" dirty="0" smtClean="0">
                <a:solidFill>
                  <a:schemeClr val="bg1"/>
                </a:solidFill>
              </a:rPr>
              <a:t>Meat/Meat Alternates</a:t>
            </a:r>
            <a:endParaRPr lang="en-US" sz="4800" b="1" dirty="0">
              <a:solidFill>
                <a:schemeClr val="bg1"/>
              </a:solidFill>
            </a:endParaRPr>
          </a:p>
        </p:txBody>
      </p:sp>
      <p:pic>
        <p:nvPicPr>
          <p:cNvPr id="3" name="Picture 2"/>
          <p:cNvPicPr>
            <a:picLocks noChangeAspect="1"/>
          </p:cNvPicPr>
          <p:nvPr/>
        </p:nvPicPr>
        <p:blipFill>
          <a:blip r:embed="rId3"/>
          <a:stretch>
            <a:fillRect/>
          </a:stretch>
        </p:blipFill>
        <p:spPr>
          <a:xfrm>
            <a:off x="7675270" y="1878091"/>
            <a:ext cx="3937819" cy="3318387"/>
          </a:xfrm>
          <a:prstGeom prst="rect">
            <a:avLst/>
          </a:prstGeom>
        </p:spPr>
      </p:pic>
    </p:spTree>
    <p:extLst>
      <p:ext uri="{BB962C8B-B14F-4D97-AF65-F5344CB8AC3E}">
        <p14:creationId xmlns:p14="http://schemas.microsoft.com/office/powerpoint/2010/main" val="470124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Meat/Meat Alternates</a:t>
            </a:r>
          </a:p>
        </p:txBody>
      </p:sp>
      <p:sp>
        <p:nvSpPr>
          <p:cNvPr id="3" name="Content Placeholder 2"/>
          <p:cNvSpPr>
            <a:spLocks noGrp="1"/>
          </p:cNvSpPr>
          <p:nvPr>
            <p:ph idx="1"/>
          </p:nvPr>
        </p:nvSpPr>
        <p:spPr/>
        <p:txBody>
          <a:bodyPr>
            <a:normAutofit lnSpcReduction="10000"/>
          </a:bodyPr>
          <a:lstStyle/>
          <a:p>
            <a:r>
              <a:rPr lang="en-US" dirty="0"/>
              <a:t>Poultry &amp; other meats</a:t>
            </a:r>
          </a:p>
          <a:p>
            <a:endParaRPr lang="en-US" dirty="0"/>
          </a:p>
          <a:p>
            <a:r>
              <a:rPr lang="en-US" b="1" dirty="0"/>
              <a:t>Yogurt</a:t>
            </a:r>
          </a:p>
          <a:p>
            <a:endParaRPr lang="en-US" dirty="0"/>
          </a:p>
          <a:p>
            <a:r>
              <a:rPr lang="en-US" b="1" dirty="0" smtClean="0"/>
              <a:t>Cheese</a:t>
            </a:r>
          </a:p>
          <a:p>
            <a:endParaRPr lang="en-US" b="1" dirty="0"/>
          </a:p>
          <a:p>
            <a:r>
              <a:rPr lang="en-US" b="1" dirty="0" smtClean="0"/>
              <a:t>Whole Eggs </a:t>
            </a:r>
          </a:p>
          <a:p>
            <a:pPr marL="0" indent="0">
              <a:buNone/>
            </a:pPr>
            <a:endParaRPr lang="en-US" dirty="0"/>
          </a:p>
          <a:p>
            <a:r>
              <a:rPr lang="en-US" dirty="0"/>
              <a:t>Dry beans </a:t>
            </a:r>
          </a:p>
          <a:p>
            <a:pPr marL="0" inden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3901" b="6319"/>
          <a:stretch/>
        </p:blipFill>
        <p:spPr>
          <a:xfrm>
            <a:off x="8991337" y="1154223"/>
            <a:ext cx="3200663" cy="16708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1337" y="4071395"/>
            <a:ext cx="3091488" cy="240156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0512" y="2825081"/>
            <a:ext cx="3091488" cy="1452036"/>
          </a:xfrm>
          <a:prstGeom prst="rect">
            <a:avLst/>
          </a:prstGeom>
        </p:spPr>
      </p:pic>
    </p:spTree>
    <p:extLst>
      <p:ext uri="{BB962C8B-B14F-4D97-AF65-F5344CB8AC3E}">
        <p14:creationId xmlns:p14="http://schemas.microsoft.com/office/powerpoint/2010/main" val="3161736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Yogurt</a:t>
            </a:r>
            <a:endParaRPr lang="en-US" dirty="0"/>
          </a:p>
        </p:txBody>
      </p:sp>
      <p:sp>
        <p:nvSpPr>
          <p:cNvPr id="3" name="Content Placeholder 2"/>
          <p:cNvSpPr>
            <a:spLocks noGrp="1"/>
          </p:cNvSpPr>
          <p:nvPr>
            <p:ph idx="1"/>
          </p:nvPr>
        </p:nvSpPr>
        <p:spPr/>
        <p:txBody>
          <a:bodyPr/>
          <a:lstStyle/>
          <a:p>
            <a:r>
              <a:rPr lang="en-US" dirty="0"/>
              <a:t>Great source of protein</a:t>
            </a:r>
          </a:p>
          <a:p>
            <a:endParaRPr lang="en-US" dirty="0"/>
          </a:p>
          <a:p>
            <a:r>
              <a:rPr lang="en-US" dirty="0"/>
              <a:t>Minimum serving size: 0-4 </a:t>
            </a:r>
            <a:r>
              <a:rPr lang="en-US" dirty="0" err="1"/>
              <a:t>oz</a:t>
            </a:r>
            <a:r>
              <a:rPr lang="en-US" dirty="0"/>
              <a:t> </a:t>
            </a:r>
          </a:p>
          <a:p>
            <a:endParaRPr lang="en-US" dirty="0"/>
          </a:p>
          <a:p>
            <a:r>
              <a:rPr lang="en-US" dirty="0"/>
              <a:t>Maybe served during breakfast, lunch, or supper </a:t>
            </a:r>
            <a:endParaRPr lang="en-US" dirty="0" smtClean="0"/>
          </a:p>
          <a:p>
            <a:endParaRPr lang="en-US" dirty="0" smtClean="0"/>
          </a:p>
          <a:p>
            <a:r>
              <a:rPr lang="en-US" dirty="0" smtClean="0"/>
              <a:t>Must meet the new sugar requirements</a:t>
            </a:r>
          </a:p>
          <a:p>
            <a:endParaRPr lang="en-US" dirty="0"/>
          </a:p>
        </p:txBody>
      </p:sp>
    </p:spTree>
    <p:extLst>
      <p:ext uri="{BB962C8B-B14F-4D97-AF65-F5344CB8AC3E}">
        <p14:creationId xmlns:p14="http://schemas.microsoft.com/office/powerpoint/2010/main" val="3045618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Eggs </a:t>
            </a:r>
            <a:endParaRPr lang="en-US" dirty="0"/>
          </a:p>
        </p:txBody>
      </p:sp>
      <p:sp>
        <p:nvSpPr>
          <p:cNvPr id="3" name="Content Placeholder 2"/>
          <p:cNvSpPr>
            <a:spLocks noGrp="1"/>
          </p:cNvSpPr>
          <p:nvPr>
            <p:ph idx="1"/>
          </p:nvPr>
        </p:nvSpPr>
        <p:spPr>
          <a:xfrm>
            <a:off x="646112" y="2052918"/>
            <a:ext cx="7002463" cy="4195481"/>
          </a:xfrm>
        </p:spPr>
        <p:txBody>
          <a:bodyPr>
            <a:normAutofit/>
          </a:bodyPr>
          <a:lstStyle/>
          <a:p>
            <a:r>
              <a:rPr lang="en-US" dirty="0"/>
              <a:t>AAP found no convincing evidence to delay foods considered major food allergens</a:t>
            </a:r>
          </a:p>
          <a:p>
            <a:endParaRPr lang="en-US" dirty="0"/>
          </a:p>
          <a:p>
            <a:r>
              <a:rPr lang="en-US" b="1" dirty="0"/>
              <a:t>Whole eggs are now creditable for infant meals </a:t>
            </a:r>
          </a:p>
          <a:p>
            <a:pPr marL="0" indent="0">
              <a:buNone/>
            </a:pPr>
            <a:endParaRPr lang="en-US" dirty="0"/>
          </a:p>
          <a:p>
            <a:r>
              <a:rPr lang="en-US" dirty="0"/>
              <a:t>Minimum serving size: 0-4 tbsp. </a:t>
            </a:r>
          </a:p>
        </p:txBody>
      </p:sp>
      <p:pic>
        <p:nvPicPr>
          <p:cNvPr id="7" name="Picture 6" descr="P:\Graphics\Pictures\iStock photo\SIS Powerpoint\egg carten iStock_000013038958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77" t="12366" r="6193" b="11492"/>
          <a:stretch/>
        </p:blipFill>
        <p:spPr bwMode="auto">
          <a:xfrm>
            <a:off x="7648575" y="3623613"/>
            <a:ext cx="4600505" cy="3015312"/>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288200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Cheese </a:t>
            </a:r>
          </a:p>
        </p:txBody>
      </p:sp>
      <p:sp>
        <p:nvSpPr>
          <p:cNvPr id="3" name="Content Placeholder 2"/>
          <p:cNvSpPr>
            <a:spLocks noGrp="1"/>
          </p:cNvSpPr>
          <p:nvPr>
            <p:ph idx="1"/>
          </p:nvPr>
        </p:nvSpPr>
        <p:spPr>
          <a:xfrm>
            <a:off x="646112" y="2052918"/>
            <a:ext cx="6232860" cy="4195481"/>
          </a:xfrm>
        </p:spPr>
        <p:txBody>
          <a:bodyPr>
            <a:normAutofit/>
          </a:bodyPr>
          <a:lstStyle/>
          <a:p>
            <a:r>
              <a:rPr lang="en-US" dirty="0"/>
              <a:t>Minimum serving size: 0-2 </a:t>
            </a:r>
            <a:r>
              <a:rPr lang="en-US" dirty="0" err="1"/>
              <a:t>oz</a:t>
            </a:r>
            <a:endParaRPr lang="en-US" dirty="0"/>
          </a:p>
          <a:p>
            <a:endParaRPr lang="en-US" dirty="0"/>
          </a:p>
          <a:p>
            <a:r>
              <a:rPr lang="en-US" dirty="0"/>
              <a:t>Cheese &amp; cottage cheese </a:t>
            </a:r>
          </a:p>
          <a:p>
            <a:endParaRPr lang="en-US" dirty="0"/>
          </a:p>
          <a:p>
            <a:r>
              <a:rPr lang="en-US" dirty="0"/>
              <a:t>Common examples</a:t>
            </a:r>
          </a:p>
          <a:p>
            <a:pPr lvl="1"/>
            <a:r>
              <a:rPr lang="en-US" dirty="0"/>
              <a:t>Shredded or sliced Swiss, Colby, &amp; Monterey Jack</a:t>
            </a:r>
          </a:p>
          <a:p>
            <a:endParaRPr lang="en-US"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44134" y="2929966"/>
            <a:ext cx="5230368" cy="3410712"/>
          </a:xfrm>
          <a:prstGeom prst="rect">
            <a:avLst/>
          </a:prstGeom>
          <a:effectLst>
            <a:softEdge rad="317500"/>
          </a:effectLst>
        </p:spPr>
      </p:pic>
    </p:spTree>
    <p:extLst>
      <p:ext uri="{BB962C8B-B14F-4D97-AF65-F5344CB8AC3E}">
        <p14:creationId xmlns:p14="http://schemas.microsoft.com/office/powerpoint/2010/main" val="2186162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904" r="43155"/>
          <a:stretch/>
        </p:blipFill>
        <p:spPr>
          <a:xfrm>
            <a:off x="0" y="10"/>
            <a:ext cx="4648200" cy="6593295"/>
          </a:xfrm>
          <a:prstGeom prst="rect">
            <a:avLst/>
          </a:prstGeom>
        </p:spPr>
      </p:pic>
      <p:sp>
        <p:nvSpPr>
          <p:cNvPr id="2" name="Title 1"/>
          <p:cNvSpPr>
            <a:spLocks noGrp="1"/>
          </p:cNvSpPr>
          <p:nvPr>
            <p:ph type="title"/>
          </p:nvPr>
        </p:nvSpPr>
        <p:spPr>
          <a:xfrm>
            <a:off x="4776536" y="1179095"/>
            <a:ext cx="6546703" cy="1553220"/>
          </a:xfrm>
          <a:ln>
            <a:solidFill>
              <a:schemeClr val="bg1">
                <a:lumMod val="95000"/>
              </a:schemeClr>
            </a:solidFill>
          </a:ln>
        </p:spPr>
        <p:txBody>
          <a:bodyPr>
            <a:normAutofit fontScale="90000"/>
          </a:bodyPr>
          <a:lstStyle/>
          <a:p>
            <a:pPr algn="ctr"/>
            <a:r>
              <a:rPr lang="en-US" sz="3900" dirty="0"/>
              <a:t>Child &amp; Adult Meal Pattern Requirements Overview </a:t>
            </a:r>
          </a:p>
        </p:txBody>
      </p:sp>
      <p:sp>
        <p:nvSpPr>
          <p:cNvPr id="3" name="Content Placeholder 2"/>
          <p:cNvSpPr>
            <a:spLocks noGrp="1"/>
          </p:cNvSpPr>
          <p:nvPr>
            <p:ph idx="1"/>
          </p:nvPr>
        </p:nvSpPr>
        <p:spPr>
          <a:xfrm>
            <a:off x="4776537" y="2830286"/>
            <a:ext cx="6546704" cy="3418113"/>
          </a:xfrm>
          <a:ln>
            <a:solidFill>
              <a:schemeClr val="bg1">
                <a:lumMod val="95000"/>
              </a:schemeClr>
            </a:solidFill>
          </a:ln>
        </p:spPr>
        <p:txBody>
          <a:bodyPr>
            <a:normAutofit/>
          </a:bodyPr>
          <a:lstStyle/>
          <a:p>
            <a:pPr>
              <a:lnSpc>
                <a:spcPct val="80000"/>
              </a:lnSpc>
            </a:pPr>
            <a:r>
              <a:rPr lang="en-US" sz="3000" dirty="0"/>
              <a:t>Wider varieties of protein options</a:t>
            </a:r>
          </a:p>
          <a:p>
            <a:pPr marL="0" indent="0">
              <a:lnSpc>
                <a:spcPct val="80000"/>
              </a:lnSpc>
              <a:buNone/>
            </a:pPr>
            <a:r>
              <a:rPr lang="en-US" sz="3000" dirty="0"/>
              <a:t> </a:t>
            </a:r>
          </a:p>
          <a:p>
            <a:pPr>
              <a:lnSpc>
                <a:spcPct val="80000"/>
              </a:lnSpc>
            </a:pPr>
            <a:r>
              <a:rPr lang="en-US" sz="3000" dirty="0"/>
              <a:t>Greater varieties of vegetables and fruits </a:t>
            </a:r>
          </a:p>
          <a:p>
            <a:pPr>
              <a:lnSpc>
                <a:spcPct val="80000"/>
              </a:lnSpc>
            </a:pPr>
            <a:endParaRPr lang="en-US" sz="3000" dirty="0"/>
          </a:p>
          <a:p>
            <a:pPr>
              <a:lnSpc>
                <a:spcPct val="80000"/>
              </a:lnSpc>
            </a:pPr>
            <a:r>
              <a:rPr lang="en-US" sz="3000" dirty="0"/>
              <a:t>More whole grains</a:t>
            </a:r>
          </a:p>
          <a:p>
            <a:pPr>
              <a:lnSpc>
                <a:spcPct val="80000"/>
              </a:lnSpc>
            </a:pPr>
            <a:endParaRPr lang="en-US" sz="3000" dirty="0"/>
          </a:p>
          <a:p>
            <a:pPr>
              <a:lnSpc>
                <a:spcPct val="80000"/>
              </a:lnSpc>
            </a:pPr>
            <a:r>
              <a:rPr lang="en-US" sz="3000" dirty="0"/>
              <a:t>Less added sugar and saturated fat  </a:t>
            </a:r>
          </a:p>
        </p:txBody>
      </p:sp>
    </p:spTree>
    <p:extLst>
      <p:ext uri="{BB962C8B-B14F-4D97-AF65-F5344CB8AC3E}">
        <p14:creationId xmlns:p14="http://schemas.microsoft.com/office/powerpoint/2010/main" val="2959703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704"/>
          <a:stretch/>
        </p:blipFill>
        <p:spPr>
          <a:xfrm>
            <a:off x="505326" y="0"/>
            <a:ext cx="4614676" cy="6549528"/>
          </a:xfrm>
          <a:prstGeom prst="rect">
            <a:avLst/>
          </a:prstGeom>
        </p:spPr>
      </p:pic>
      <p:sp>
        <p:nvSpPr>
          <p:cNvPr id="8" name="Content Placeholder 7"/>
          <p:cNvSpPr>
            <a:spLocks noGrp="1"/>
          </p:cNvSpPr>
          <p:nvPr>
            <p:ph idx="1"/>
          </p:nvPr>
        </p:nvSpPr>
        <p:spPr>
          <a:xfrm>
            <a:off x="4355432" y="2478957"/>
            <a:ext cx="7377532" cy="3580319"/>
          </a:xfrm>
        </p:spPr>
        <p:txBody>
          <a:bodyPr>
            <a:normAutofit/>
          </a:bodyPr>
          <a:lstStyle/>
          <a:p>
            <a:pPr marL="0" indent="0">
              <a:buNone/>
            </a:pPr>
            <a:r>
              <a:rPr lang="en-US" sz="4000" b="1" dirty="0"/>
              <a:t>Cheese foods &amp; cheese 	spreads </a:t>
            </a:r>
            <a:r>
              <a:rPr lang="en-US" sz="4000" dirty="0"/>
              <a:t>are </a:t>
            </a:r>
            <a:r>
              <a:rPr lang="en-US" sz="4800" dirty="0"/>
              <a:t>disallowed </a:t>
            </a:r>
            <a:r>
              <a:rPr lang="en-US" sz="4800" dirty="0" smtClean="0"/>
              <a:t> 	</a:t>
            </a:r>
            <a:r>
              <a:rPr lang="en-US" sz="4000" dirty="0" smtClean="0"/>
              <a:t>for </a:t>
            </a:r>
            <a:r>
              <a:rPr lang="en-US" sz="4000" b="1" dirty="0" smtClean="0"/>
              <a:t>infant </a:t>
            </a:r>
            <a:r>
              <a:rPr lang="en-US" sz="4000" b="1" dirty="0"/>
              <a:t>meals </a:t>
            </a:r>
            <a:r>
              <a:rPr lang="en-US" sz="4000" dirty="0"/>
              <a:t>&amp; snacks…</a:t>
            </a:r>
          </a:p>
          <a:p>
            <a:endParaRPr lang="en-US" dirty="0"/>
          </a:p>
        </p:txBody>
      </p:sp>
    </p:spTree>
    <p:extLst>
      <p:ext uri="{BB962C8B-B14F-4D97-AF65-F5344CB8AC3E}">
        <p14:creationId xmlns:p14="http://schemas.microsoft.com/office/powerpoint/2010/main" val="1081496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681" t="9157" r="7995" b="7148"/>
          <a:stretch/>
        </p:blipFill>
        <p:spPr>
          <a:xfrm>
            <a:off x="6331027" y="0"/>
            <a:ext cx="5860973" cy="6526578"/>
          </a:xfrm>
          <a:prstGeom prst="rect">
            <a:avLst/>
          </a:prstGeom>
        </p:spPr>
      </p:pic>
      <p:sp>
        <p:nvSpPr>
          <p:cNvPr id="2" name="Title 1"/>
          <p:cNvSpPr>
            <a:spLocks noGrp="1"/>
          </p:cNvSpPr>
          <p:nvPr>
            <p:ph type="title"/>
          </p:nvPr>
        </p:nvSpPr>
        <p:spPr>
          <a:xfrm>
            <a:off x="646112" y="452718"/>
            <a:ext cx="6118246" cy="1400530"/>
          </a:xfrm>
        </p:spPr>
        <p:txBody>
          <a:bodyPr>
            <a:normAutofit/>
          </a:bodyPr>
          <a:lstStyle/>
          <a:p>
            <a:r>
              <a:rPr lang="en-US" dirty="0"/>
              <a:t>Non-Creditable Cheese Foods </a:t>
            </a:r>
          </a:p>
        </p:txBody>
      </p:sp>
      <p:sp>
        <p:nvSpPr>
          <p:cNvPr id="3" name="Content Placeholder 2"/>
          <p:cNvSpPr>
            <a:spLocks noGrp="1"/>
          </p:cNvSpPr>
          <p:nvPr>
            <p:ph idx="1"/>
          </p:nvPr>
        </p:nvSpPr>
        <p:spPr/>
        <p:txBody>
          <a:bodyPr>
            <a:normAutofit/>
          </a:bodyPr>
          <a:lstStyle/>
          <a:p>
            <a:r>
              <a:rPr lang="en-US" dirty="0"/>
              <a:t>Product packaging states:</a:t>
            </a:r>
          </a:p>
          <a:p>
            <a:pPr lvl="1"/>
            <a:r>
              <a:rPr lang="en-US" dirty="0"/>
              <a:t>“Imitation cheese” </a:t>
            </a:r>
          </a:p>
          <a:p>
            <a:pPr lvl="1"/>
            <a:r>
              <a:rPr lang="en-US" dirty="0"/>
              <a:t>“Cheese food” </a:t>
            </a:r>
          </a:p>
          <a:p>
            <a:pPr lvl="1"/>
            <a:r>
              <a:rPr lang="en-US" dirty="0"/>
              <a:t>“Cheese product” </a:t>
            </a:r>
          </a:p>
          <a:p>
            <a:endParaRPr lang="en-US" dirty="0"/>
          </a:p>
          <a:p>
            <a:r>
              <a:rPr lang="en-US" dirty="0"/>
              <a:t>Common items </a:t>
            </a:r>
          </a:p>
          <a:p>
            <a:pPr lvl="1"/>
            <a:r>
              <a:rPr lang="en-US" dirty="0"/>
              <a:t>Cheese whips</a:t>
            </a:r>
            <a:endParaRPr lang="en-US" dirty="0">
              <a:effectLst/>
            </a:endParaRPr>
          </a:p>
          <a:p>
            <a:pPr lvl="1"/>
            <a:r>
              <a:rPr lang="en-US" dirty="0"/>
              <a:t>Cheese with pimento</a:t>
            </a:r>
            <a:endParaRPr lang="en-US" dirty="0">
              <a:effectLst/>
            </a:endParaRPr>
          </a:p>
          <a:p>
            <a:pPr lvl="1"/>
            <a:r>
              <a:rPr lang="en-US" dirty="0"/>
              <a:t>Cream cheese</a:t>
            </a:r>
          </a:p>
          <a:p>
            <a:pPr marL="58737" indent="0">
              <a:buNone/>
            </a:pPr>
            <a:endParaRPr lang="en-US" dirty="0">
              <a:effectLst/>
            </a:endParaRPr>
          </a:p>
        </p:txBody>
      </p:sp>
      <p:sp>
        <p:nvSpPr>
          <p:cNvPr id="5" name="Rectangle 4"/>
          <p:cNvSpPr/>
          <p:nvPr/>
        </p:nvSpPr>
        <p:spPr>
          <a:xfrm>
            <a:off x="8644568" y="2522863"/>
            <a:ext cx="1233889" cy="506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6" name="Rectangle 5"/>
          <p:cNvSpPr/>
          <p:nvPr/>
        </p:nvSpPr>
        <p:spPr>
          <a:xfrm>
            <a:off x="7122404" y="5221995"/>
            <a:ext cx="4329629" cy="705080"/>
          </a:xfrm>
          <a:prstGeom prst="rect">
            <a:avLst/>
          </a:prstGeom>
          <a:noFill/>
          <a:ln w="76200">
            <a:solidFill>
              <a:srgbClr val="FFB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cxnSp>
        <p:nvCxnSpPr>
          <p:cNvPr id="8" name="Straight Arrow Connector 7"/>
          <p:cNvCxnSpPr/>
          <p:nvPr/>
        </p:nvCxnSpPr>
        <p:spPr>
          <a:xfrm>
            <a:off x="4488110" y="3800213"/>
            <a:ext cx="2634294" cy="14217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47478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rgbClr val="0B4060"/>
          </a:solidFill>
          <a:ln>
            <a:noFill/>
          </a:ln>
          <a:effectLst/>
        </p:spPr>
      </p:sp>
      <p:pic>
        <p:nvPicPr>
          <p:cNvPr id="16" name="Picture 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7" name="Picture 6"/>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8"/>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05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3" name="Freeform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defRPr/>
            </a:pPr>
            <a:endParaRPr lang="en-US" kern="0">
              <a:solidFill>
                <a:sysClr val="windowText" lastClr="000000"/>
              </a:solidFill>
            </a:endParaRPr>
          </a:p>
        </p:txBody>
      </p:sp>
      <p:sp>
        <p:nvSpPr>
          <p:cNvPr id="24"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289456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2" name="Title 1"/>
          <p:cNvSpPr>
            <a:spLocks noGrp="1"/>
          </p:cNvSpPr>
          <p:nvPr>
            <p:ph type="title"/>
          </p:nvPr>
        </p:nvSpPr>
        <p:spPr>
          <a:xfrm>
            <a:off x="6810724" y="1895746"/>
            <a:ext cx="5381276" cy="3066507"/>
          </a:xfrm>
        </p:spPr>
        <p:txBody>
          <a:bodyPr vert="horz" lIns="91440" tIns="45720" rIns="91440" bIns="45720" rtlCol="0" anchor="ctr">
            <a:normAutofit/>
          </a:bodyPr>
          <a:lstStyle/>
          <a:p>
            <a:pPr algn="ctr"/>
            <a:r>
              <a:rPr lang="en-US" sz="5400" b="1" dirty="0" smtClean="0">
                <a:solidFill>
                  <a:schemeClr val="bg1"/>
                </a:solidFill>
              </a:rPr>
              <a:t>Grains &amp; Infant Cereal</a:t>
            </a:r>
            <a:endParaRPr lang="en-US" sz="4800" dirty="0">
              <a:solidFill>
                <a:schemeClr val="bg1"/>
              </a:solidFill>
            </a:endParaRPr>
          </a:p>
        </p:txBody>
      </p:sp>
      <p:sp>
        <p:nvSpPr>
          <p:cNvPr id="14" name="Rectangle 13"/>
          <p:cNvSpPr/>
          <p:nvPr/>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p:cNvPicPr>
            <a:picLocks noChangeAspect="1"/>
          </p:cNvPicPr>
          <p:nvPr/>
        </p:nvPicPr>
        <p:blipFill>
          <a:blip r:embed="rId7"/>
          <a:stretch>
            <a:fillRect/>
          </a:stretch>
        </p:blipFill>
        <p:spPr>
          <a:xfrm>
            <a:off x="1150153" y="1541319"/>
            <a:ext cx="4499951" cy="3716481"/>
          </a:xfrm>
          <a:prstGeom prst="rect">
            <a:avLst/>
          </a:prstGeom>
        </p:spPr>
      </p:pic>
    </p:spTree>
    <p:extLst>
      <p:ext uri="{BB962C8B-B14F-4D97-AF65-F5344CB8AC3E}">
        <p14:creationId xmlns:p14="http://schemas.microsoft.com/office/powerpoint/2010/main" val="5704955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Grains &amp; Infant Cereals </a:t>
            </a:r>
          </a:p>
        </p:txBody>
      </p:sp>
      <p:sp>
        <p:nvSpPr>
          <p:cNvPr id="3" name="Content Placeholder 2"/>
          <p:cNvSpPr>
            <a:spLocks noGrp="1"/>
          </p:cNvSpPr>
          <p:nvPr>
            <p:ph idx="1"/>
          </p:nvPr>
        </p:nvSpPr>
        <p:spPr/>
        <p:txBody>
          <a:bodyPr>
            <a:normAutofit/>
          </a:bodyPr>
          <a:lstStyle/>
          <a:p>
            <a:r>
              <a:rPr lang="en-US" dirty="0"/>
              <a:t>Iron-fortified infant cereals are often the first solid foods: </a:t>
            </a:r>
          </a:p>
          <a:p>
            <a:pPr lvl="1"/>
            <a:r>
              <a:rPr lang="en-US" dirty="0"/>
              <a:t>Often easiest to digest </a:t>
            </a:r>
          </a:p>
          <a:p>
            <a:pPr lvl="1"/>
            <a:r>
              <a:rPr lang="en-US" dirty="0"/>
              <a:t>Least likely to cause an allergic reaction </a:t>
            </a:r>
          </a:p>
          <a:p>
            <a:endParaRPr lang="en-US" sz="1500" dirty="0"/>
          </a:p>
          <a:p>
            <a:r>
              <a:rPr lang="en-US" dirty="0"/>
              <a:t>Serve at meals &amp; snacks when infants are developmentally ready </a:t>
            </a:r>
          </a:p>
          <a:p>
            <a:endParaRPr lang="en-US" sz="1400" dirty="0"/>
          </a:p>
          <a:p>
            <a:r>
              <a:rPr lang="en-US" dirty="0"/>
              <a:t>Minimum serving size: 0-4 tbsp. </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271087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Snack Meals Only </a:t>
            </a:r>
          </a:p>
        </p:txBody>
      </p:sp>
      <p:sp>
        <p:nvSpPr>
          <p:cNvPr id="3" name="Content Placeholder 2"/>
          <p:cNvSpPr>
            <a:spLocks noGrp="1"/>
          </p:cNvSpPr>
          <p:nvPr>
            <p:ph idx="1"/>
          </p:nvPr>
        </p:nvSpPr>
        <p:spPr/>
        <p:txBody>
          <a:bodyPr/>
          <a:lstStyle/>
          <a:p>
            <a:r>
              <a:rPr lang="en-US" dirty="0"/>
              <a:t>Bread, crackers, &amp; </a:t>
            </a:r>
            <a:r>
              <a:rPr lang="en-US" sz="3600" dirty="0"/>
              <a:t>ready-to-eat breakfast cereals</a:t>
            </a:r>
          </a:p>
          <a:p>
            <a:endParaRPr lang="en-US" dirty="0"/>
          </a:p>
          <a:p>
            <a:r>
              <a:rPr lang="en-US" dirty="0"/>
              <a:t>Ready-to-eat breakfast cereals: </a:t>
            </a:r>
            <a:r>
              <a:rPr lang="en-US" b="1" dirty="0"/>
              <a:t>No more than 6 grams of sugar per dry oz</a:t>
            </a:r>
          </a:p>
          <a:p>
            <a:endParaRPr lang="en-US" dirty="0"/>
          </a:p>
        </p:txBody>
      </p:sp>
    </p:spTree>
    <p:extLst>
      <p:ext uri="{BB962C8B-B14F-4D97-AF65-F5344CB8AC3E}">
        <p14:creationId xmlns:p14="http://schemas.microsoft.com/office/powerpoint/2010/main" val="1805461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rgbClr val="0B4060"/>
          </a:solidFill>
          <a:ln>
            <a:noFill/>
          </a:ln>
          <a:effectLst/>
        </p:spPr>
      </p:sp>
      <p:pic>
        <p:nvPicPr>
          <p:cNvPr id="16" name="Picture 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7" name="Picture 6"/>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8"/>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05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3" name="Freeform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defRPr/>
            </a:pPr>
            <a:endParaRPr lang="en-US" kern="0">
              <a:solidFill>
                <a:sysClr val="windowText" lastClr="000000"/>
              </a:solidFill>
            </a:endParaRPr>
          </a:p>
        </p:txBody>
      </p:sp>
      <p:sp>
        <p:nvSpPr>
          <p:cNvPr id="24"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289456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2" name="Title 1"/>
          <p:cNvSpPr>
            <a:spLocks noGrp="1"/>
          </p:cNvSpPr>
          <p:nvPr>
            <p:ph type="title"/>
          </p:nvPr>
        </p:nvSpPr>
        <p:spPr>
          <a:xfrm>
            <a:off x="6810724" y="1895746"/>
            <a:ext cx="5381276" cy="3066507"/>
          </a:xfrm>
        </p:spPr>
        <p:txBody>
          <a:bodyPr vert="horz" lIns="91440" tIns="45720" rIns="91440" bIns="45720" rtlCol="0" anchor="ctr">
            <a:normAutofit/>
          </a:bodyPr>
          <a:lstStyle/>
          <a:p>
            <a:pPr algn="ctr"/>
            <a:r>
              <a:rPr lang="en-US" sz="5400" b="1" dirty="0" smtClean="0">
                <a:solidFill>
                  <a:schemeClr val="bg1"/>
                </a:solidFill>
              </a:rPr>
              <a:t>Developmental Readiness</a:t>
            </a:r>
            <a:endParaRPr lang="en-US" sz="4800" dirty="0">
              <a:solidFill>
                <a:schemeClr val="bg1"/>
              </a:solidFill>
            </a:endParaRPr>
          </a:p>
        </p:txBody>
      </p:sp>
      <p:sp>
        <p:nvSpPr>
          <p:cNvPr id="14" name="Rectangle 13"/>
          <p:cNvSpPr/>
          <p:nvPr/>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4" descr="P:\Graphics\Pictures\iStock photo\Mealtime Memo\2015\peaches and yougert iStock_000050420810Larg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911" r="8343" b="-1"/>
          <a:stretch/>
        </p:blipFill>
        <p:spPr bwMode="auto">
          <a:xfrm>
            <a:off x="326084" y="401283"/>
            <a:ext cx="6132589" cy="5824039"/>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6303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512" r="36261" b="-1"/>
          <a:stretch/>
        </p:blipFill>
        <p:spPr>
          <a:xfrm flipH="1">
            <a:off x="5197640" y="120316"/>
            <a:ext cx="6870033" cy="6352673"/>
          </a:xfrm>
          <a:prstGeom prst="rect">
            <a:avLst/>
          </a:prstGeom>
        </p:spPr>
      </p:pic>
      <p:sp>
        <p:nvSpPr>
          <p:cNvPr id="5" name="Rectangle 4"/>
          <p:cNvSpPr/>
          <p:nvPr/>
        </p:nvSpPr>
        <p:spPr>
          <a:xfrm>
            <a:off x="276725" y="1528010"/>
            <a:ext cx="7110664" cy="4781911"/>
          </a:xfrm>
          <a:prstGeom prst="rect">
            <a:avLst/>
          </a:prstGeom>
          <a:solidFill>
            <a:srgbClr val="FFFFFF">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6726" y="1645847"/>
            <a:ext cx="5604544" cy="1400530"/>
          </a:xfrm>
        </p:spPr>
        <p:txBody>
          <a:bodyPr/>
          <a:lstStyle/>
          <a:p>
            <a:pPr algn="ctr"/>
            <a:r>
              <a:rPr lang="en-US" dirty="0"/>
              <a:t>Developmental Readiness </a:t>
            </a:r>
          </a:p>
        </p:txBody>
      </p:sp>
      <p:sp>
        <p:nvSpPr>
          <p:cNvPr id="3" name="Content Placeholder 2"/>
          <p:cNvSpPr>
            <a:spLocks noGrp="1"/>
          </p:cNvSpPr>
          <p:nvPr>
            <p:ph idx="1"/>
          </p:nvPr>
        </p:nvSpPr>
        <p:spPr>
          <a:xfrm>
            <a:off x="276725" y="3163707"/>
            <a:ext cx="6785811" cy="2960367"/>
          </a:xfrm>
        </p:spPr>
        <p:txBody>
          <a:bodyPr>
            <a:normAutofit fontScale="92500"/>
          </a:bodyPr>
          <a:lstStyle/>
          <a:p>
            <a:r>
              <a:rPr lang="en-US" dirty="0"/>
              <a:t>Introducing solid foods too early:</a:t>
            </a:r>
          </a:p>
          <a:p>
            <a:pPr lvl="1"/>
            <a:r>
              <a:rPr lang="en-US" dirty="0"/>
              <a:t>cause choking</a:t>
            </a:r>
          </a:p>
          <a:p>
            <a:pPr lvl="1"/>
            <a:r>
              <a:rPr lang="en-US" dirty="0"/>
              <a:t>consume less breastmilk or formula</a:t>
            </a:r>
          </a:p>
          <a:p>
            <a:pPr lvl="1"/>
            <a:endParaRPr lang="en-US" dirty="0"/>
          </a:p>
          <a:p>
            <a:endParaRPr lang="en-US" sz="300" dirty="0"/>
          </a:p>
          <a:p>
            <a:r>
              <a:rPr lang="en-US" dirty="0"/>
              <a:t>Serve solid foods when infants are developmentally ready</a:t>
            </a:r>
          </a:p>
          <a:p>
            <a:endParaRPr lang="en-US" dirty="0"/>
          </a:p>
          <a:p>
            <a:endParaRPr lang="en-US" dirty="0"/>
          </a:p>
        </p:txBody>
      </p:sp>
      <p:sp>
        <p:nvSpPr>
          <p:cNvPr id="8" name="Rectangle 7"/>
          <p:cNvSpPr/>
          <p:nvPr/>
        </p:nvSpPr>
        <p:spPr>
          <a:xfrm>
            <a:off x="10437812" y="-37288"/>
            <a:ext cx="685800" cy="1143000"/>
          </a:xfrm>
          <a:prstGeom prst="rect">
            <a:avLst/>
          </a:prstGeom>
          <a:solidFill>
            <a:srgbClr val="FFBF00"/>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06721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027"/>
          <a:stretch/>
        </p:blipFill>
        <p:spPr>
          <a:xfrm>
            <a:off x="7507704" y="-19051"/>
            <a:ext cx="4684295" cy="6581775"/>
          </a:xfrm>
          <a:prstGeom prst="rect">
            <a:avLst/>
          </a:prstGeom>
        </p:spPr>
      </p:pic>
      <p:sp>
        <p:nvSpPr>
          <p:cNvPr id="2" name="Title 1"/>
          <p:cNvSpPr>
            <a:spLocks noGrp="1"/>
          </p:cNvSpPr>
          <p:nvPr>
            <p:ph type="title"/>
          </p:nvPr>
        </p:nvSpPr>
        <p:spPr>
          <a:xfrm>
            <a:off x="0" y="571500"/>
            <a:ext cx="7507704" cy="1400530"/>
          </a:xfrm>
          <a:noFill/>
        </p:spPr>
        <p:txBody>
          <a:bodyPr/>
          <a:lstStyle/>
          <a:p>
            <a:pPr algn="ctr"/>
            <a:r>
              <a:rPr lang="en-US" sz="3600" dirty="0"/>
              <a:t>American Academy of </a:t>
            </a:r>
            <a:r>
              <a:rPr lang="en-US" sz="3600" dirty="0" smtClean="0"/>
              <a:t>Pediatrics</a:t>
            </a:r>
            <a:endParaRPr lang="en-US" sz="3600" dirty="0"/>
          </a:p>
        </p:txBody>
      </p:sp>
      <p:sp>
        <p:nvSpPr>
          <p:cNvPr id="3" name="Content Placeholder 2"/>
          <p:cNvSpPr>
            <a:spLocks noGrp="1"/>
          </p:cNvSpPr>
          <p:nvPr>
            <p:ph idx="1"/>
          </p:nvPr>
        </p:nvSpPr>
        <p:spPr>
          <a:xfrm>
            <a:off x="412809" y="2248525"/>
            <a:ext cx="6884617" cy="4609475"/>
          </a:xfrm>
          <a:noFill/>
        </p:spPr>
        <p:txBody>
          <a:bodyPr>
            <a:normAutofit/>
          </a:bodyPr>
          <a:lstStyle/>
          <a:p>
            <a:pPr marL="0" indent="0">
              <a:buNone/>
            </a:pPr>
            <a:r>
              <a:rPr lang="en-US" sz="2800" dirty="0"/>
              <a:t>Developmental Readiness Guidelines </a:t>
            </a:r>
            <a:endParaRPr lang="en-US" sz="2800" dirty="0" smtClean="0"/>
          </a:p>
          <a:p>
            <a:endParaRPr lang="en-US" sz="2800" dirty="0" smtClean="0"/>
          </a:p>
          <a:p>
            <a:r>
              <a:rPr lang="en-US" sz="2800" dirty="0" smtClean="0"/>
              <a:t>Sits </a:t>
            </a:r>
            <a:r>
              <a:rPr lang="en-US" sz="2800" dirty="0"/>
              <a:t>in chair with good head control</a:t>
            </a:r>
          </a:p>
          <a:p>
            <a:endParaRPr lang="en-US" sz="2800" dirty="0"/>
          </a:p>
          <a:p>
            <a:r>
              <a:rPr lang="en-US" sz="2800" dirty="0"/>
              <a:t>Opens mouth for food </a:t>
            </a:r>
          </a:p>
          <a:p>
            <a:endParaRPr lang="en-US" sz="2800" dirty="0"/>
          </a:p>
          <a:p>
            <a:r>
              <a:rPr lang="en-US" sz="2800" dirty="0"/>
              <a:t>Moves food from a spoon into throat</a:t>
            </a:r>
          </a:p>
          <a:p>
            <a:endParaRPr lang="en-US" sz="2800" dirty="0"/>
          </a:p>
          <a:p>
            <a:r>
              <a:rPr lang="en-US" sz="2800" dirty="0"/>
              <a:t>Doubles in birth weight </a:t>
            </a:r>
          </a:p>
          <a:p>
            <a:endParaRPr lang="en-US" dirty="0"/>
          </a:p>
        </p:txBody>
      </p:sp>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829645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294"/>
          <a:stretch/>
        </p:blipFill>
        <p:spPr>
          <a:xfrm>
            <a:off x="-1" y="0"/>
            <a:ext cx="3623095" cy="6568570"/>
          </a:xfrm>
          <a:prstGeom prst="rect">
            <a:avLst/>
          </a:prstGeom>
        </p:spPr>
      </p:pic>
      <p:sp>
        <p:nvSpPr>
          <p:cNvPr id="2" name="Title 1"/>
          <p:cNvSpPr>
            <a:spLocks noGrp="1"/>
          </p:cNvSpPr>
          <p:nvPr>
            <p:ph type="title"/>
          </p:nvPr>
        </p:nvSpPr>
        <p:spPr>
          <a:xfrm>
            <a:off x="4575163" y="735083"/>
            <a:ext cx="6541123" cy="1641986"/>
          </a:xfrm>
        </p:spPr>
        <p:txBody>
          <a:bodyPr>
            <a:normAutofit/>
          </a:bodyPr>
          <a:lstStyle/>
          <a:p>
            <a:pPr algn="ctr"/>
            <a:r>
              <a:rPr lang="en-US" dirty="0"/>
              <a:t>Parent Communication </a:t>
            </a:r>
          </a:p>
        </p:txBody>
      </p:sp>
      <p:sp>
        <p:nvSpPr>
          <p:cNvPr id="3" name="Content Placeholder 2"/>
          <p:cNvSpPr>
            <a:spLocks noGrp="1"/>
          </p:cNvSpPr>
          <p:nvPr>
            <p:ph idx="1"/>
          </p:nvPr>
        </p:nvSpPr>
        <p:spPr>
          <a:xfrm>
            <a:off x="3850105" y="2164080"/>
            <a:ext cx="8218250" cy="4084319"/>
          </a:xfrm>
        </p:spPr>
        <p:txBody>
          <a:bodyPr>
            <a:normAutofit fontScale="92500" lnSpcReduction="10000"/>
          </a:bodyPr>
          <a:lstStyle/>
          <a:p>
            <a:pPr>
              <a:lnSpc>
                <a:spcPct val="120000"/>
              </a:lnSpc>
            </a:pPr>
            <a:r>
              <a:rPr lang="en-US" sz="3000" dirty="0"/>
              <a:t>Working with parents helps to </a:t>
            </a:r>
          </a:p>
          <a:p>
            <a:pPr lvl="1">
              <a:lnSpc>
                <a:spcPct val="120000"/>
              </a:lnSpc>
            </a:pPr>
            <a:r>
              <a:rPr lang="en-US" sz="3000" dirty="0"/>
              <a:t>Ensure newly </a:t>
            </a:r>
            <a:r>
              <a:rPr lang="en-US" sz="3000" dirty="0" smtClean="0"/>
              <a:t>introduced </a:t>
            </a:r>
            <a:r>
              <a:rPr lang="en-US" sz="3000" dirty="0"/>
              <a:t>foods are most ideal </a:t>
            </a:r>
          </a:p>
          <a:p>
            <a:pPr lvl="1">
              <a:lnSpc>
                <a:spcPct val="120000"/>
              </a:lnSpc>
            </a:pPr>
            <a:r>
              <a:rPr lang="en-US" sz="3000" dirty="0"/>
              <a:t>Be consistent with eating habits</a:t>
            </a:r>
          </a:p>
          <a:p>
            <a:pPr lvl="1">
              <a:lnSpc>
                <a:spcPct val="120000"/>
              </a:lnSpc>
            </a:pPr>
            <a:r>
              <a:rPr lang="en-US" sz="3000" dirty="0"/>
              <a:t>Support developmental readiness</a:t>
            </a:r>
          </a:p>
          <a:p>
            <a:pPr marL="0" indent="0">
              <a:lnSpc>
                <a:spcPct val="120000"/>
              </a:lnSpc>
              <a:buNone/>
            </a:pPr>
            <a:endParaRPr lang="en-US" sz="1100" dirty="0"/>
          </a:p>
          <a:p>
            <a:pPr>
              <a:lnSpc>
                <a:spcPct val="120000"/>
              </a:lnSpc>
            </a:pPr>
            <a:endParaRPr lang="en-US" sz="3000" dirty="0"/>
          </a:p>
          <a:p>
            <a:pPr>
              <a:lnSpc>
                <a:spcPct val="120000"/>
              </a:lnSpc>
            </a:pPr>
            <a:r>
              <a:rPr lang="en-US" sz="3000" dirty="0"/>
              <a:t>Always consult with parents/guardians first before serving solid foods </a:t>
            </a:r>
          </a:p>
          <a:p>
            <a:pPr>
              <a:lnSpc>
                <a:spcPct val="80000"/>
              </a:lnSpc>
            </a:pPr>
            <a:endParaRPr lang="en-US" sz="2400" dirty="0"/>
          </a:p>
          <a:p>
            <a:pPr>
              <a:lnSpc>
                <a:spcPct val="80000"/>
              </a:lnSpc>
            </a:pPr>
            <a:endParaRPr lang="en-US" sz="1400" dirty="0"/>
          </a:p>
          <a:p>
            <a:pPr>
              <a:lnSpc>
                <a:spcPct val="80000"/>
              </a:lnSpc>
            </a:pPr>
            <a:endParaRPr lang="en-US" sz="1400" dirty="0"/>
          </a:p>
        </p:txBody>
      </p:sp>
    </p:spTree>
    <p:extLst>
      <p:ext uri="{BB962C8B-B14F-4D97-AF65-F5344CB8AC3E}">
        <p14:creationId xmlns:p14="http://schemas.microsoft.com/office/powerpoint/2010/main" val="35073005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Optional Written Statement </a:t>
            </a:r>
            <a:endParaRPr lang="en-US" dirty="0"/>
          </a:p>
        </p:txBody>
      </p:sp>
      <p:sp>
        <p:nvSpPr>
          <p:cNvPr id="3" name="Content Placeholder 2"/>
          <p:cNvSpPr>
            <a:spLocks noGrp="1"/>
          </p:cNvSpPr>
          <p:nvPr>
            <p:ph idx="1"/>
          </p:nvPr>
        </p:nvSpPr>
        <p:spPr>
          <a:xfrm>
            <a:off x="646112" y="2052918"/>
            <a:ext cx="7004368" cy="4195481"/>
          </a:xfrm>
        </p:spPr>
        <p:txBody>
          <a:bodyPr/>
          <a:lstStyle/>
          <a:p>
            <a:r>
              <a:rPr lang="en-US" dirty="0"/>
              <a:t>Request a written statement from parents or guardians:</a:t>
            </a:r>
          </a:p>
          <a:p>
            <a:pPr lvl="1"/>
            <a:r>
              <a:rPr lang="en-US" dirty="0"/>
              <a:t>outlining when &amp; which solid foods to serve </a:t>
            </a:r>
          </a:p>
          <a:p>
            <a:pPr lvl="1"/>
            <a:endParaRPr lang="en-US" sz="1050" dirty="0"/>
          </a:p>
          <a:p>
            <a:r>
              <a:rPr lang="en-US" dirty="0"/>
              <a:t>Follows the preferences of parents &amp; guardians</a:t>
            </a:r>
          </a:p>
        </p:txBody>
      </p:sp>
      <p:pic>
        <p:nvPicPr>
          <p:cNvPr id="8194" name="Picture 2" descr="E:\iStock photo\Online Classes\women reading papers iStock_000009740949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840" y="3383280"/>
            <a:ext cx="4493895" cy="3103245"/>
          </a:xfrm>
          <a:prstGeom prst="rect">
            <a:avLst/>
          </a:prstGeom>
          <a:noFill/>
          <a:effectLst>
            <a:softEdge rad="317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15331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239" y="0"/>
            <a:ext cx="12088761" cy="6734175"/>
          </a:xfrm>
          <a:prstGeom prst="rect">
            <a:avLst/>
          </a:prstGeom>
        </p:spPr>
      </p:pic>
    </p:spTree>
    <p:extLst>
      <p:ext uri="{BB962C8B-B14F-4D97-AF65-F5344CB8AC3E}">
        <p14:creationId xmlns:p14="http://schemas.microsoft.com/office/powerpoint/2010/main" val="713001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Providing Food Components </a:t>
            </a:r>
            <a:endParaRPr lang="en-US" dirty="0"/>
          </a:p>
        </p:txBody>
      </p:sp>
      <p:sp>
        <p:nvSpPr>
          <p:cNvPr id="3" name="Content Placeholder 2"/>
          <p:cNvSpPr>
            <a:spLocks noGrp="1"/>
          </p:cNvSpPr>
          <p:nvPr>
            <p:ph idx="1"/>
          </p:nvPr>
        </p:nvSpPr>
        <p:spPr/>
        <p:txBody>
          <a:bodyPr>
            <a:normAutofit/>
          </a:bodyPr>
          <a:lstStyle/>
          <a:p>
            <a:r>
              <a:rPr lang="en-US" b="1" dirty="0"/>
              <a:t>Parents/guardians may provide only one creditable food component for a reimbursable meal</a:t>
            </a:r>
          </a:p>
          <a:p>
            <a:pPr lvl="1"/>
            <a:r>
              <a:rPr lang="en-US" dirty="0"/>
              <a:t>i.e., provide breastmilk = 1 component </a:t>
            </a:r>
          </a:p>
          <a:p>
            <a:endParaRPr lang="en-US" dirty="0"/>
          </a:p>
          <a:p>
            <a:r>
              <a:rPr lang="en-US" dirty="0"/>
              <a:t>Child care providers must provide remaining components </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9376306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Solid Food(s) </a:t>
            </a:r>
          </a:p>
        </p:txBody>
      </p:sp>
      <p:sp>
        <p:nvSpPr>
          <p:cNvPr id="3" name="Content Placeholder 2"/>
          <p:cNvSpPr>
            <a:spLocks noGrp="1"/>
          </p:cNvSpPr>
          <p:nvPr>
            <p:ph idx="1"/>
          </p:nvPr>
        </p:nvSpPr>
        <p:spPr>
          <a:xfrm>
            <a:off x="646111" y="2052918"/>
            <a:ext cx="10723503" cy="4195481"/>
          </a:xfrm>
        </p:spPr>
        <p:txBody>
          <a:bodyPr>
            <a:normAutofit/>
          </a:bodyPr>
          <a:lstStyle/>
          <a:p>
            <a:pPr lvl="0"/>
            <a:r>
              <a:rPr lang="en-US" dirty="0"/>
              <a:t>Once an infant shows signs of developmental readiness, solid foods must be offered </a:t>
            </a:r>
          </a:p>
          <a:p>
            <a:pPr marL="0" lvl="0" indent="0">
              <a:buNone/>
            </a:pPr>
            <a:endParaRPr lang="en-US" dirty="0"/>
          </a:p>
          <a:p>
            <a:pPr lvl="0"/>
            <a:r>
              <a:rPr lang="en-US" dirty="0"/>
              <a:t>Gradually introduce solid foods</a:t>
            </a:r>
          </a:p>
          <a:p>
            <a:pPr lvl="1"/>
            <a:r>
              <a:rPr lang="en-US" dirty="0"/>
              <a:t>One at a time</a:t>
            </a:r>
          </a:p>
          <a:p>
            <a:pPr lvl="1"/>
            <a:r>
              <a:rPr lang="en-US" dirty="0"/>
              <a:t>Over the course of a few days </a:t>
            </a:r>
          </a:p>
          <a:p>
            <a:pPr lvl="0"/>
            <a:endParaRPr lang="en-US" dirty="0"/>
          </a:p>
          <a:p>
            <a:pPr lvl="0"/>
            <a:endParaRPr lang="en-US" dirty="0"/>
          </a:p>
        </p:txBody>
      </p:sp>
    </p:spTree>
    <p:extLst>
      <p:ext uri="{BB962C8B-B14F-4D97-AF65-F5344CB8AC3E}">
        <p14:creationId xmlns:p14="http://schemas.microsoft.com/office/powerpoint/2010/main" val="561345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Solid Food(s) (cont.)</a:t>
            </a:r>
          </a:p>
        </p:txBody>
      </p:sp>
      <p:sp>
        <p:nvSpPr>
          <p:cNvPr id="3" name="Content Placeholder 2"/>
          <p:cNvSpPr>
            <a:spLocks noGrp="1"/>
          </p:cNvSpPr>
          <p:nvPr>
            <p:ph idx="1"/>
          </p:nvPr>
        </p:nvSpPr>
        <p:spPr/>
        <p:txBody>
          <a:bodyPr/>
          <a:lstStyle/>
          <a:p>
            <a:r>
              <a:rPr lang="en-US" dirty="0"/>
              <a:t>Prepare foods in the right texture and consistency</a:t>
            </a:r>
          </a:p>
          <a:p>
            <a:endParaRPr lang="en-US" dirty="0"/>
          </a:p>
          <a:p>
            <a:r>
              <a:rPr lang="en-US" dirty="0"/>
              <a:t>Observe infants closely for reactions after feeding a new food</a:t>
            </a:r>
          </a:p>
          <a:p>
            <a:endParaRPr lang="en-US" dirty="0"/>
          </a:p>
        </p:txBody>
      </p:sp>
    </p:spTree>
    <p:extLst>
      <p:ext uri="{BB962C8B-B14F-4D97-AF65-F5344CB8AC3E}">
        <p14:creationId xmlns:p14="http://schemas.microsoft.com/office/powerpoint/2010/main" val="37858382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052" y="0"/>
            <a:ext cx="12974052" cy="54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0" y="324853"/>
            <a:ext cx="12192000" cy="6208295"/>
          </a:xfrm>
          <a:prstGeom prst="rect">
            <a:avLst/>
          </a:prstGeom>
          <a:gradFill>
            <a:gsLst>
              <a:gs pos="37168">
                <a:schemeClr val="tx2">
                  <a:lumMod val="75000"/>
                </a:schemeClr>
              </a:gs>
              <a:gs pos="75000">
                <a:schemeClr val="tx2">
                  <a:lumMod val="75000"/>
                </a:schemeClr>
              </a:gs>
              <a:gs pos="100000">
                <a:srgbClr val="002060">
                  <a:lumMod val="100000"/>
                </a:srgbClr>
              </a:gs>
              <a:gs pos="100000">
                <a:schemeClr val="bg1">
                  <a:lumMod val="6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kern="0" dirty="0">
              <a:solidFill>
                <a:sysClr val="windowText" lastClr="000000"/>
              </a:solidFill>
            </a:endParaRPr>
          </a:p>
        </p:txBody>
      </p:sp>
      <p:sp>
        <p:nvSpPr>
          <p:cNvPr id="22" name="Title 21"/>
          <p:cNvSpPr>
            <a:spLocks noGrp="1"/>
          </p:cNvSpPr>
          <p:nvPr>
            <p:ph type="title"/>
          </p:nvPr>
        </p:nvSpPr>
        <p:spPr>
          <a:xfrm>
            <a:off x="506838" y="2243331"/>
            <a:ext cx="6507574" cy="1915647"/>
          </a:xfrm>
        </p:spPr>
        <p:txBody>
          <a:bodyPr/>
          <a:lstStyle/>
          <a:p>
            <a:pPr algn="ctr"/>
            <a:r>
              <a:rPr lang="en-US" sz="4500" b="1" dirty="0" smtClean="0">
                <a:solidFill>
                  <a:schemeClr val="bg1"/>
                </a:solidFill>
              </a:rPr>
              <a:t>Optional </a:t>
            </a:r>
            <a:r>
              <a:rPr lang="en-US" sz="4500" b="1" dirty="0">
                <a:solidFill>
                  <a:schemeClr val="bg1"/>
                </a:solidFill>
              </a:rPr>
              <a:t>Best Practices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601" y="324853"/>
            <a:ext cx="4283441" cy="6208295"/>
          </a:xfrm>
          <a:prstGeom prst="rect">
            <a:avLst/>
          </a:prstGeom>
        </p:spPr>
      </p:pic>
    </p:spTree>
    <p:extLst>
      <p:ext uri="{BB962C8B-B14F-4D97-AF65-F5344CB8AC3E}">
        <p14:creationId xmlns:p14="http://schemas.microsoft.com/office/powerpoint/2010/main" val="16587972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&amp; the CACFP</a:t>
            </a:r>
          </a:p>
        </p:txBody>
      </p:sp>
      <p:sp>
        <p:nvSpPr>
          <p:cNvPr id="3" name="Content Placeholder 2"/>
          <p:cNvSpPr>
            <a:spLocks noGrp="1"/>
          </p:cNvSpPr>
          <p:nvPr>
            <p:ph idx="1"/>
          </p:nvPr>
        </p:nvSpPr>
        <p:spPr/>
        <p:txBody>
          <a:bodyPr>
            <a:normAutofit fontScale="92500" lnSpcReduction="10000"/>
          </a:bodyPr>
          <a:lstStyle/>
          <a:p>
            <a:r>
              <a:rPr lang="en-US" dirty="0"/>
              <a:t>Designed to further improve the nutritional quality of all meals</a:t>
            </a:r>
          </a:p>
          <a:p>
            <a:endParaRPr lang="en-US" dirty="0"/>
          </a:p>
          <a:p>
            <a:r>
              <a:rPr lang="en-US" dirty="0"/>
              <a:t>Optional, but highly encouraged</a:t>
            </a:r>
          </a:p>
          <a:p>
            <a:pPr lvl="1"/>
            <a:r>
              <a:rPr lang="en-US" dirty="0"/>
              <a:t>Ensures children &amp; adults get optimal benefits from meals </a:t>
            </a:r>
          </a:p>
          <a:p>
            <a:pPr marL="0" indent="0">
              <a:buNone/>
            </a:pPr>
            <a:endParaRPr lang="en-US" dirty="0"/>
          </a:p>
          <a:p>
            <a:r>
              <a:rPr lang="en-US" dirty="0"/>
              <a:t>Non-compliance does not cause:</a:t>
            </a:r>
          </a:p>
          <a:p>
            <a:pPr lvl="1"/>
            <a:r>
              <a:rPr lang="en-US" dirty="0"/>
              <a:t>Meal disallowance </a:t>
            </a:r>
          </a:p>
          <a:p>
            <a:pPr lvl="1"/>
            <a:r>
              <a:rPr lang="en-US" dirty="0"/>
              <a:t>Serious deficiency finding</a:t>
            </a:r>
          </a:p>
        </p:txBody>
      </p:sp>
    </p:spTree>
    <p:extLst>
      <p:ext uri="{BB962C8B-B14F-4D97-AF65-F5344CB8AC3E}">
        <p14:creationId xmlns:p14="http://schemas.microsoft.com/office/powerpoint/2010/main" val="40658652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94" y="76200"/>
            <a:ext cx="5990192" cy="6428011"/>
          </a:xfrm>
          <a:prstGeom prst="rect">
            <a:avLst/>
          </a:prstGeom>
        </p:spPr>
      </p:pic>
      <p:sp>
        <p:nvSpPr>
          <p:cNvPr id="2" name="Title 1"/>
          <p:cNvSpPr>
            <a:spLocks noGrp="1"/>
          </p:cNvSpPr>
          <p:nvPr>
            <p:ph type="title"/>
          </p:nvPr>
        </p:nvSpPr>
        <p:spPr>
          <a:xfrm>
            <a:off x="5508172" y="518032"/>
            <a:ext cx="4909458" cy="1400530"/>
          </a:xfrm>
          <a:solidFill>
            <a:srgbClr val="FFFFFF">
              <a:alpha val="58039"/>
            </a:srgbClr>
          </a:solidFill>
        </p:spPr>
        <p:txBody>
          <a:bodyPr/>
          <a:lstStyle/>
          <a:p>
            <a:pPr algn="ctr"/>
            <a:r>
              <a:rPr lang="en-US" dirty="0"/>
              <a:t>Infants</a:t>
            </a:r>
          </a:p>
        </p:txBody>
      </p:sp>
      <p:sp>
        <p:nvSpPr>
          <p:cNvPr id="5" name="Content Placeholder 4"/>
          <p:cNvSpPr>
            <a:spLocks noGrp="1"/>
          </p:cNvSpPr>
          <p:nvPr>
            <p:ph idx="1"/>
          </p:nvPr>
        </p:nvSpPr>
        <p:spPr>
          <a:xfrm>
            <a:off x="4775200" y="2074690"/>
            <a:ext cx="7003141" cy="4195481"/>
          </a:xfrm>
          <a:solidFill>
            <a:srgbClr val="FFFFFF">
              <a:alpha val="58039"/>
            </a:srgbClr>
          </a:solidFill>
        </p:spPr>
        <p:txBody>
          <a:bodyPr>
            <a:normAutofit/>
          </a:bodyPr>
          <a:lstStyle/>
          <a:p>
            <a:r>
              <a:rPr lang="en-US" dirty="0"/>
              <a:t>Support mothers who choose to breastfeed</a:t>
            </a:r>
          </a:p>
          <a:p>
            <a:pPr lvl="1"/>
            <a:endParaRPr lang="en-US" dirty="0"/>
          </a:p>
          <a:p>
            <a:pPr lvl="1"/>
            <a:r>
              <a:rPr lang="en-US" dirty="0"/>
              <a:t>Encourage mothers to supply </a:t>
            </a:r>
            <a:r>
              <a:rPr lang="en-US" dirty="0" smtClean="0"/>
              <a:t>breastmilk </a:t>
            </a:r>
            <a:endParaRPr lang="en-US" dirty="0"/>
          </a:p>
          <a:p>
            <a:pPr lvl="1"/>
            <a:endParaRPr lang="en-US" dirty="0"/>
          </a:p>
          <a:p>
            <a:pPr lvl="1"/>
            <a:r>
              <a:rPr lang="en-US" dirty="0"/>
              <a:t>Provide a quiet, private area, that is comfortable, safe, &amp; sanitary</a:t>
            </a:r>
          </a:p>
          <a:p>
            <a:endParaRPr lang="en-US" dirty="0"/>
          </a:p>
        </p:txBody>
      </p:sp>
    </p:spTree>
    <p:extLst>
      <p:ext uri="{BB962C8B-B14F-4D97-AF65-F5344CB8AC3E}">
        <p14:creationId xmlns:p14="http://schemas.microsoft.com/office/powerpoint/2010/main" val="25707635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577070"/>
          </a:xfrm>
          <a:prstGeom prst="rect">
            <a:avLst/>
          </a:prstGeom>
        </p:spPr>
      </p:pic>
      <p:sp>
        <p:nvSpPr>
          <p:cNvPr id="6" name="Rectangle 5"/>
          <p:cNvSpPr/>
          <p:nvPr/>
        </p:nvSpPr>
        <p:spPr>
          <a:xfrm>
            <a:off x="418641" y="452718"/>
            <a:ext cx="6863508" cy="4758260"/>
          </a:xfrm>
          <a:prstGeom prst="rect">
            <a:avLst/>
          </a:prstGeom>
          <a:solidFill>
            <a:srgbClr val="FFFFFF">
              <a:alpha val="52941"/>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 name="Title 1"/>
          <p:cNvSpPr>
            <a:spLocks noGrp="1"/>
          </p:cNvSpPr>
          <p:nvPr>
            <p:ph type="title"/>
          </p:nvPr>
        </p:nvSpPr>
        <p:spPr>
          <a:xfrm>
            <a:off x="646112" y="452718"/>
            <a:ext cx="6757224" cy="1400530"/>
          </a:xfrm>
        </p:spPr>
        <p:txBody>
          <a:bodyPr/>
          <a:lstStyle/>
          <a:p>
            <a:r>
              <a:rPr lang="en-US" sz="4000" dirty="0"/>
              <a:t>Best Practices Action Plan </a:t>
            </a:r>
          </a:p>
        </p:txBody>
      </p:sp>
      <p:sp>
        <p:nvSpPr>
          <p:cNvPr id="3" name="Content Placeholder 2"/>
          <p:cNvSpPr>
            <a:spLocks noGrp="1"/>
          </p:cNvSpPr>
          <p:nvPr>
            <p:ph idx="1"/>
          </p:nvPr>
        </p:nvSpPr>
        <p:spPr>
          <a:xfrm>
            <a:off x="646111" y="1986818"/>
            <a:ext cx="6448751" cy="3014840"/>
          </a:xfrm>
        </p:spPr>
        <p:txBody>
          <a:bodyPr>
            <a:normAutofit lnSpcReduction="10000"/>
          </a:bodyPr>
          <a:lstStyle/>
          <a:p>
            <a:r>
              <a:rPr lang="en-US" dirty="0" smtClean="0"/>
              <a:t>Builds </a:t>
            </a:r>
            <a:r>
              <a:rPr lang="en-US" dirty="0"/>
              <a:t>on the meal pattern requirements</a:t>
            </a:r>
          </a:p>
          <a:p>
            <a:endParaRPr lang="en-US" sz="1600" dirty="0"/>
          </a:p>
          <a:p>
            <a:r>
              <a:rPr lang="en-US" dirty="0" smtClean="0"/>
              <a:t>Shows </a:t>
            </a:r>
            <a:r>
              <a:rPr lang="en-US" dirty="0"/>
              <a:t>your commitment to those in your care </a:t>
            </a:r>
          </a:p>
          <a:p>
            <a:endParaRPr lang="en-US" sz="1700" dirty="0"/>
          </a:p>
          <a:p>
            <a:r>
              <a:rPr lang="en-US" dirty="0"/>
              <a:t>Establish &amp; implement a plan</a:t>
            </a:r>
          </a:p>
          <a:p>
            <a:endParaRPr lang="en-US" dirty="0"/>
          </a:p>
          <a:p>
            <a:endParaRPr lang="en-US" dirty="0"/>
          </a:p>
        </p:txBody>
      </p:sp>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TextBox 6"/>
          <p:cNvSpPr txBox="1"/>
          <p:nvPr/>
        </p:nvSpPr>
        <p:spPr>
          <a:xfrm rot="21405692">
            <a:off x="8097398" y="3121075"/>
            <a:ext cx="1035586" cy="369332"/>
          </a:xfrm>
          <a:prstGeom prst="rect">
            <a:avLst/>
          </a:prstGeom>
          <a:noFill/>
        </p:spPr>
        <p:txBody>
          <a:bodyPr wrap="square" rtlCol="0">
            <a:spAutoFit/>
          </a:bodyPr>
          <a:lstStyle/>
          <a:p>
            <a:pPr>
              <a:defRPr/>
            </a:pPr>
            <a:r>
              <a:rPr lang="en-US" b="1" u="dotDash" kern="0" dirty="0">
                <a:solidFill>
                  <a:srgbClr val="FFC000">
                    <a:lumMod val="40000"/>
                    <a:lumOff val="60000"/>
                  </a:srgbClr>
                </a:solidFill>
              </a:rPr>
              <a:t>CACFP</a:t>
            </a:r>
          </a:p>
        </p:txBody>
      </p:sp>
    </p:spTree>
    <p:extLst>
      <p:ext uri="{BB962C8B-B14F-4D97-AF65-F5344CB8AC3E}">
        <p14:creationId xmlns:p14="http://schemas.microsoft.com/office/powerpoint/2010/main" val="8831157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48474" y="1045028"/>
            <a:ext cx="8695049" cy="3394917"/>
          </a:xfrm>
        </p:spPr>
        <p:txBody>
          <a:bodyPr/>
          <a:lstStyle/>
          <a:p>
            <a:pPr algn="ctr"/>
            <a:r>
              <a:rPr lang="en-US" sz="7200" b="1" dirty="0" smtClean="0">
                <a:solidFill>
                  <a:srgbClr val="0B4060"/>
                </a:solidFill>
              </a:rPr>
              <a:t>Documenting Compliance</a:t>
            </a:r>
            <a:endParaRPr lang="en-US" dirty="0">
              <a:solidFill>
                <a:srgbClr val="0B4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3826"/>
            <a:ext cx="12192000" cy="3324224"/>
          </a:xfrm>
          <a:prstGeom prst="rect">
            <a:avLst/>
          </a:prstGeom>
          <a:effectLst>
            <a:softEdge rad="635000"/>
          </a:effectLst>
        </p:spPr>
      </p:pic>
      <p:sp>
        <p:nvSpPr>
          <p:cNvPr id="4" name="Rectangle 3"/>
          <p:cNvSpPr/>
          <p:nvPr/>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5556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42451" y="132736"/>
            <a:ext cx="11326761" cy="6341806"/>
          </a:xfrm>
          <a:prstGeom prst="rect">
            <a:avLst/>
          </a:prstGeom>
        </p:spPr>
      </p:pic>
    </p:spTree>
    <p:extLst>
      <p:ext uri="{BB962C8B-B14F-4D97-AF65-F5344CB8AC3E}">
        <p14:creationId xmlns:p14="http://schemas.microsoft.com/office/powerpoint/2010/main" val="4202793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723" y="1285875"/>
            <a:ext cx="11739715" cy="5159170"/>
          </a:xfrm>
          <a:prstGeom prst="rect">
            <a:avLst/>
          </a:prstGeom>
        </p:spPr>
      </p:pic>
      <p:pic>
        <p:nvPicPr>
          <p:cNvPr id="3" name="Picture 2"/>
          <p:cNvPicPr>
            <a:picLocks noChangeAspect="1"/>
          </p:cNvPicPr>
          <p:nvPr/>
        </p:nvPicPr>
        <p:blipFill>
          <a:blip r:embed="rId4"/>
          <a:stretch>
            <a:fillRect/>
          </a:stretch>
        </p:blipFill>
        <p:spPr>
          <a:xfrm>
            <a:off x="250723" y="697630"/>
            <a:ext cx="11739715" cy="708997"/>
          </a:xfrm>
          <a:prstGeom prst="rect">
            <a:avLst/>
          </a:prstGeom>
        </p:spPr>
      </p:pic>
    </p:spTree>
    <p:extLst>
      <p:ext uri="{BB962C8B-B14F-4D97-AF65-F5344CB8AC3E}">
        <p14:creationId xmlns:p14="http://schemas.microsoft.com/office/powerpoint/2010/main" val="1036219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7811" y="2319797"/>
            <a:ext cx="11666370" cy="3730709"/>
          </a:xfrm>
          <a:prstGeom prst="rect">
            <a:avLst/>
          </a:prstGeom>
        </p:spPr>
      </p:pic>
      <p:pic>
        <p:nvPicPr>
          <p:cNvPr id="5" name="Picture 4"/>
          <p:cNvPicPr>
            <a:picLocks noChangeAspect="1"/>
          </p:cNvPicPr>
          <p:nvPr/>
        </p:nvPicPr>
        <p:blipFill>
          <a:blip r:embed="rId3"/>
          <a:stretch>
            <a:fillRect/>
          </a:stretch>
        </p:blipFill>
        <p:spPr>
          <a:xfrm>
            <a:off x="397811" y="1978280"/>
            <a:ext cx="11666370" cy="457814"/>
          </a:xfrm>
          <a:prstGeom prst="rect">
            <a:avLst/>
          </a:prstGeom>
        </p:spPr>
      </p:pic>
    </p:spTree>
    <p:extLst>
      <p:ext uri="{BB962C8B-B14F-4D97-AF65-F5344CB8AC3E}">
        <p14:creationId xmlns:p14="http://schemas.microsoft.com/office/powerpoint/2010/main" val="2141214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Infant Documentation</a:t>
            </a:r>
            <a:endParaRPr lang="en-US" dirty="0"/>
          </a:p>
        </p:txBody>
      </p:sp>
      <p:sp>
        <p:nvSpPr>
          <p:cNvPr id="3" name="Content Placeholder 2"/>
          <p:cNvSpPr>
            <a:spLocks noGrp="1"/>
          </p:cNvSpPr>
          <p:nvPr>
            <p:ph idx="1"/>
          </p:nvPr>
        </p:nvSpPr>
        <p:spPr>
          <a:xfrm>
            <a:off x="646112" y="1681316"/>
            <a:ext cx="9403742" cy="4567083"/>
          </a:xfrm>
        </p:spPr>
        <p:txBody>
          <a:bodyPr>
            <a:normAutofit fontScale="92500" lnSpcReduction="10000"/>
          </a:bodyPr>
          <a:lstStyle/>
          <a:p>
            <a:r>
              <a:rPr lang="en-US" dirty="0" smtClean="0"/>
              <a:t>Individual by infant</a:t>
            </a:r>
          </a:p>
          <a:p>
            <a:r>
              <a:rPr lang="en-US" dirty="0" smtClean="0"/>
              <a:t>Includes the infant’s name and date of birth</a:t>
            </a:r>
          </a:p>
          <a:p>
            <a:r>
              <a:rPr lang="en-US" dirty="0" smtClean="0"/>
              <a:t>Documents the amount of food </a:t>
            </a:r>
            <a:r>
              <a:rPr lang="en-US" i="1" dirty="0" smtClean="0"/>
              <a:t>offered </a:t>
            </a:r>
            <a:r>
              <a:rPr lang="en-US" dirty="0" smtClean="0"/>
              <a:t>at each meal period</a:t>
            </a:r>
          </a:p>
          <a:p>
            <a:r>
              <a:rPr lang="en-US" dirty="0" smtClean="0"/>
              <a:t>Includes specific information on the food items served (i.e. ‘applesauce’ vs. </a:t>
            </a:r>
            <a:r>
              <a:rPr lang="en-US" dirty="0" err="1" smtClean="0"/>
              <a:t>‘fruit</a:t>
            </a:r>
            <a:r>
              <a:rPr lang="en-US" dirty="0" smtClean="0"/>
              <a:t>’)</a:t>
            </a:r>
          </a:p>
          <a:p>
            <a:r>
              <a:rPr lang="en-US" dirty="0" smtClean="0"/>
              <a:t>Denotes any parent-provided meal components</a:t>
            </a:r>
          </a:p>
          <a:p>
            <a:r>
              <a:rPr lang="en-US" dirty="0" smtClean="0"/>
              <a:t>Is maintained on site at the center for at least 3 years plus the current year</a:t>
            </a:r>
            <a:endParaRPr lang="en-US" dirty="0"/>
          </a:p>
        </p:txBody>
      </p:sp>
    </p:spTree>
    <p:extLst>
      <p:ext uri="{BB962C8B-B14F-4D97-AF65-F5344CB8AC3E}">
        <p14:creationId xmlns:p14="http://schemas.microsoft.com/office/powerpoint/2010/main" val="1081185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06656" cy="6858000"/>
          </a:xfrm>
          <a:prstGeom prst="rect">
            <a:avLst/>
          </a:prstGeom>
        </p:spPr>
      </p:pic>
    </p:spTree>
    <p:extLst>
      <p:ext uri="{BB962C8B-B14F-4D97-AF65-F5344CB8AC3E}">
        <p14:creationId xmlns:p14="http://schemas.microsoft.com/office/powerpoint/2010/main" val="2163324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8912" y="256032"/>
            <a:ext cx="11228831" cy="5961888"/>
          </a:xfrm>
          <a:prstGeom prst="rect">
            <a:avLst/>
          </a:prstGeom>
        </p:spPr>
      </p:pic>
    </p:spTree>
    <p:extLst>
      <p:ext uri="{BB962C8B-B14F-4D97-AF65-F5344CB8AC3E}">
        <p14:creationId xmlns:p14="http://schemas.microsoft.com/office/powerpoint/2010/main" val="1154290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224" y="170688"/>
            <a:ext cx="11692128" cy="6547104"/>
          </a:xfrm>
          <a:prstGeom prst="rect">
            <a:avLst/>
          </a:prstGeom>
        </p:spPr>
      </p:pic>
    </p:spTree>
    <p:extLst>
      <p:ext uri="{BB962C8B-B14F-4D97-AF65-F5344CB8AC3E}">
        <p14:creationId xmlns:p14="http://schemas.microsoft.com/office/powerpoint/2010/main" val="2740550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5072" y="23812"/>
            <a:ext cx="11667743" cy="6810375"/>
          </a:xfrm>
          <a:prstGeom prst="rect">
            <a:avLst/>
          </a:prstGeom>
        </p:spPr>
      </p:pic>
    </p:spTree>
    <p:extLst>
      <p:ext uri="{BB962C8B-B14F-4D97-AF65-F5344CB8AC3E}">
        <p14:creationId xmlns:p14="http://schemas.microsoft.com/office/powerpoint/2010/main" val="736885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9728" y="14287"/>
            <a:ext cx="11911584" cy="6829425"/>
          </a:xfrm>
          <a:prstGeom prst="rect">
            <a:avLst/>
          </a:prstGeom>
        </p:spPr>
      </p:pic>
    </p:spTree>
    <p:extLst>
      <p:ext uri="{BB962C8B-B14F-4D97-AF65-F5344CB8AC3E}">
        <p14:creationId xmlns:p14="http://schemas.microsoft.com/office/powerpoint/2010/main" val="4143097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728" y="2096"/>
            <a:ext cx="12082272" cy="6855904"/>
          </a:xfrm>
          <a:prstGeom prst="rect">
            <a:avLst/>
          </a:prstGeom>
        </p:spPr>
      </p:pic>
    </p:spTree>
    <p:extLst>
      <p:ext uri="{BB962C8B-B14F-4D97-AF65-F5344CB8AC3E}">
        <p14:creationId xmlns:p14="http://schemas.microsoft.com/office/powerpoint/2010/main" val="1742347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688" y="233362"/>
            <a:ext cx="11911584" cy="6391275"/>
          </a:xfrm>
          <a:prstGeom prst="rect">
            <a:avLst/>
          </a:prstGeom>
        </p:spPr>
      </p:pic>
    </p:spTree>
    <p:extLst>
      <p:ext uri="{BB962C8B-B14F-4D97-AF65-F5344CB8AC3E}">
        <p14:creationId xmlns:p14="http://schemas.microsoft.com/office/powerpoint/2010/main" val="438016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pic>
        <p:nvPicPr>
          <p:cNvPr id="18" name="Picture 17"/>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rgbClr val="FFBF00"/>
          </a:solidFill>
          <a:ln>
            <a:noFill/>
          </a:ln>
        </p:spPr>
        <p:style>
          <a:lnRef idx="1">
            <a:schemeClr val="accent1"/>
          </a:lnRef>
          <a:fillRef idx="3">
            <a:schemeClr val="accent1"/>
          </a:fillRef>
          <a:effectRef idx="2">
            <a:schemeClr val="accent1"/>
          </a:effectRef>
          <a:fontRef idx="minor">
            <a:schemeClr val="lt1"/>
          </a:fontRef>
        </p:style>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2" name="Freeform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defRPr/>
            </a:pPr>
            <a:endParaRPr lang="en-US" kern="0">
              <a:solidFill>
                <a:sysClr val="windowText" lastClr="000000"/>
              </a:solidFill>
            </a:endParaRPr>
          </a:p>
        </p:txBody>
      </p:sp>
      <p:sp>
        <p:nvSpPr>
          <p:cNvPr id="23"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2" name="Title 1"/>
          <p:cNvSpPr>
            <a:spLocks noGrp="1"/>
          </p:cNvSpPr>
          <p:nvPr>
            <p:ph type="title"/>
          </p:nvPr>
        </p:nvSpPr>
        <p:spPr/>
        <p:txBody>
          <a:bodyPr vert="horz" lIns="91440" tIns="45720" rIns="91440" bIns="45720" rtlCol="0" anchor="ctr">
            <a:normAutofit fontScale="90000"/>
          </a:bodyPr>
          <a:lstStyle/>
          <a:p>
            <a:pPr algn="ctr"/>
            <a:r>
              <a:rPr lang="en-US" sz="6000" b="1" dirty="0" smtClean="0">
                <a:solidFill>
                  <a:schemeClr val="bg1"/>
                </a:solidFill>
              </a:rPr>
              <a:t>:</a:t>
            </a:r>
            <a:r>
              <a:rPr lang="en-US" sz="5400" dirty="0">
                <a:solidFill>
                  <a:schemeClr val="bg1"/>
                </a:solidFill>
              </a:rPr>
              <a:t/>
            </a:r>
            <a:br>
              <a:rPr lang="en-US" sz="5400" dirty="0">
                <a:solidFill>
                  <a:schemeClr val="bg1"/>
                </a:solidFill>
              </a:rPr>
            </a:br>
            <a:r>
              <a:rPr lang="en-US" sz="4800" dirty="0" smtClean="0">
                <a:solidFill>
                  <a:schemeClr val="bg1"/>
                </a:solidFill>
              </a:rPr>
              <a:t>Reimbursable Infant Meals</a:t>
            </a:r>
            <a:endParaRPr lang="en-US" sz="4800" dirty="0">
              <a:solidFill>
                <a:schemeClr val="bg1"/>
              </a:solidFill>
            </a:endParaRPr>
          </a:p>
        </p:txBody>
      </p:sp>
      <p:sp>
        <p:nvSpPr>
          <p:cNvPr id="24" name="Rectangle 23"/>
          <p:cNvSpPr/>
          <p:nvPr/>
        </p:nvSpPr>
        <p:spPr>
          <a:xfrm>
            <a:off x="-1" y="6576350"/>
            <a:ext cx="12192001" cy="281650"/>
          </a:xfrm>
          <a:prstGeom prst="rect">
            <a:avLst/>
          </a:prstGeom>
          <a:solidFill>
            <a:srgbClr val="0B406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0081" y="1143000"/>
            <a:ext cx="3153599" cy="4077380"/>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6" name="Picture 25" descr="Updated Child And Adult Care Food Program Meal Patterns: Infant Meals - Adobe Acrobat"/>
          <p:cNvPicPr>
            <a:picLocks noChangeAspect="1"/>
          </p:cNvPicPr>
          <p:nvPr/>
        </p:nvPicPr>
        <p:blipFill rotWithShape="1">
          <a:blip r:embed="rId8">
            <a:extLst>
              <a:ext uri="{28A0092B-C50C-407E-A947-70E740481C1C}">
                <a14:useLocalDpi xmlns:a14="http://schemas.microsoft.com/office/drawing/2010/main" val="0"/>
              </a:ext>
            </a:extLst>
          </a:blip>
          <a:srcRect l="37115" t="15266" r="35053" b="17463"/>
          <a:stretch/>
        </p:blipFill>
        <p:spPr>
          <a:xfrm>
            <a:off x="8076785" y="2011213"/>
            <a:ext cx="3012120" cy="4127720"/>
          </a:xfrm>
          <a:prstGeom prst="rect">
            <a:avLst/>
          </a:prstGeom>
        </p:spPr>
      </p:pic>
      <p:sp>
        <p:nvSpPr>
          <p:cNvPr id="27" name="Title 1"/>
          <p:cNvSpPr txBox="1">
            <a:spLocks/>
          </p:cNvSpPr>
          <p:nvPr/>
        </p:nvSpPr>
        <p:spPr>
          <a:xfrm>
            <a:off x="798511" y="6051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rgbClr val="0B406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Resources </a:t>
            </a:r>
            <a:endParaRPr lang="en-US" dirty="0"/>
          </a:p>
        </p:txBody>
      </p:sp>
      <p:pic>
        <p:nvPicPr>
          <p:cNvPr id="1029"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36500" t="14791" r="34699" b="19593"/>
          <a:stretch/>
        </p:blipFill>
        <p:spPr bwMode="auto">
          <a:xfrm>
            <a:off x="761206" y="2011213"/>
            <a:ext cx="2926080"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12171" y="6066499"/>
            <a:ext cx="9191063" cy="646331"/>
          </a:xfrm>
          <a:prstGeom prst="rect">
            <a:avLst/>
          </a:prstGeom>
          <a:solidFill>
            <a:schemeClr val="bg1"/>
          </a:solidFill>
        </p:spPr>
        <p:txBody>
          <a:bodyPr wrap="square" rtlCol="0">
            <a:spAutoFit/>
          </a:bodyPr>
          <a:lstStyle/>
          <a:p>
            <a:pPr algn="ctr"/>
            <a:r>
              <a:rPr lang="en-US" b="1" u="sng" dirty="0">
                <a:solidFill>
                  <a:schemeClr val="bg2">
                    <a:lumMod val="50000"/>
                  </a:schemeClr>
                </a:solidFill>
              </a:rPr>
              <a:t>http://www.ride.ri.gov/CNP/NutritionPrograms/ChildandAdultCareFoodProgram.aspx#21441420-new-meal-pattern-</a:t>
            </a:r>
          </a:p>
        </p:txBody>
      </p:sp>
    </p:spTree>
    <p:extLst>
      <p:ext uri="{BB962C8B-B14F-4D97-AF65-F5344CB8AC3E}">
        <p14:creationId xmlns:p14="http://schemas.microsoft.com/office/powerpoint/2010/main" val="2875087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12192000" cy="54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0" y="324853"/>
            <a:ext cx="12192000" cy="6208295"/>
          </a:xfrm>
          <a:prstGeom prst="rect">
            <a:avLst/>
          </a:prstGeom>
          <a:gradFill>
            <a:gsLst>
              <a:gs pos="37168">
                <a:schemeClr val="tx2">
                  <a:lumMod val="75000"/>
                </a:schemeClr>
              </a:gs>
              <a:gs pos="75000">
                <a:schemeClr val="tx2">
                  <a:lumMod val="75000"/>
                </a:schemeClr>
              </a:gs>
              <a:gs pos="100000">
                <a:srgbClr val="002060">
                  <a:lumMod val="100000"/>
                </a:srgbClr>
              </a:gs>
              <a:gs pos="100000">
                <a:schemeClr val="bg1">
                  <a:lumMod val="6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2" name="Title 21"/>
          <p:cNvSpPr>
            <a:spLocks noGrp="1"/>
          </p:cNvSpPr>
          <p:nvPr>
            <p:ph type="title"/>
          </p:nvPr>
        </p:nvSpPr>
        <p:spPr>
          <a:xfrm>
            <a:off x="130588" y="2579461"/>
            <a:ext cx="6965771" cy="1915647"/>
          </a:xfrm>
        </p:spPr>
        <p:txBody>
          <a:bodyPr/>
          <a:lstStyle/>
          <a:p>
            <a:pPr algn="ctr"/>
            <a:r>
              <a:rPr lang="en-US" sz="4800" b="1" dirty="0" smtClean="0">
                <a:solidFill>
                  <a:schemeClr val="bg1"/>
                </a:solidFill>
              </a:rPr>
              <a:t>Infant </a:t>
            </a:r>
            <a:r>
              <a:rPr lang="en-US" sz="4800" b="1" dirty="0">
                <a:solidFill>
                  <a:schemeClr val="bg1"/>
                </a:solidFill>
              </a:rPr>
              <a:t>Meal </a:t>
            </a:r>
            <a:r>
              <a:rPr lang="en-US" sz="4800" b="1" dirty="0" smtClean="0">
                <a:solidFill>
                  <a:schemeClr val="bg1"/>
                </a:solidFill>
              </a:rPr>
              <a:t/>
            </a:r>
            <a:br>
              <a:rPr lang="en-US" sz="4800" b="1" dirty="0" smtClean="0">
                <a:solidFill>
                  <a:schemeClr val="bg1"/>
                </a:solidFill>
              </a:rPr>
            </a:br>
            <a:r>
              <a:rPr lang="en-US" sz="4800" b="1" dirty="0" smtClean="0">
                <a:solidFill>
                  <a:schemeClr val="bg1"/>
                </a:solidFill>
              </a:rPr>
              <a:t>Pattern </a:t>
            </a:r>
            <a:r>
              <a:rPr lang="en-US" sz="4800" b="1" dirty="0">
                <a:solidFill>
                  <a:schemeClr val="bg1"/>
                </a:solidFill>
              </a:rPr>
              <a:t>Requirements </a:t>
            </a: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6597" r="27220"/>
          <a:stretch/>
        </p:blipFill>
        <p:spPr>
          <a:xfrm>
            <a:off x="7341002" y="324853"/>
            <a:ext cx="4606355" cy="6208295"/>
          </a:xfrm>
          <a:prstGeom prst="rect">
            <a:avLst/>
          </a:prstGeom>
        </p:spPr>
      </p:pic>
    </p:spTree>
    <p:extLst>
      <p:ext uri="{BB962C8B-B14F-4D97-AF65-F5344CB8AC3E}">
        <p14:creationId xmlns:p14="http://schemas.microsoft.com/office/powerpoint/2010/main" val="1529710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flipH="1">
            <a:off x="2" y="0"/>
            <a:ext cx="12191998" cy="6569242"/>
          </a:xfrm>
          <a:prstGeom prst="rect">
            <a:avLst/>
          </a:prstGeom>
        </p:spPr>
      </p:pic>
      <p:sp>
        <p:nvSpPr>
          <p:cNvPr id="2" name="Title 1"/>
          <p:cNvSpPr>
            <a:spLocks noGrp="1"/>
          </p:cNvSpPr>
          <p:nvPr>
            <p:ph type="title"/>
          </p:nvPr>
        </p:nvSpPr>
        <p:spPr/>
        <p:txBody>
          <a:bodyPr/>
          <a:lstStyle/>
          <a:p>
            <a:r>
              <a:rPr lang="en-US" dirty="0" smtClean="0"/>
              <a:t>Infant Meal Pattern Requirements Overview</a:t>
            </a:r>
            <a:endParaRPr lang="en-US" dirty="0"/>
          </a:p>
        </p:txBody>
      </p:sp>
      <p:sp>
        <p:nvSpPr>
          <p:cNvPr id="3" name="Content Placeholder 2"/>
          <p:cNvSpPr>
            <a:spLocks noGrp="1"/>
          </p:cNvSpPr>
          <p:nvPr>
            <p:ph idx="1"/>
          </p:nvPr>
        </p:nvSpPr>
        <p:spPr/>
        <p:txBody>
          <a:bodyPr>
            <a:normAutofit fontScale="85000" lnSpcReduction="20000"/>
          </a:bodyPr>
          <a:lstStyle/>
          <a:p>
            <a:pPr lvl="0"/>
            <a:endParaRPr lang="en-US" smtClean="0"/>
          </a:p>
          <a:p>
            <a:pPr lvl="0"/>
            <a:r>
              <a:rPr lang="en-US" smtClean="0"/>
              <a:t>Meals are reimbursable when a mother breastfeeds on-site </a:t>
            </a:r>
          </a:p>
          <a:p>
            <a:pPr lvl="0"/>
            <a:endParaRPr lang="en-US" smtClean="0"/>
          </a:p>
          <a:p>
            <a:r>
              <a:rPr lang="en-US" smtClean="0"/>
              <a:t>Features two age groups: Birth-5 months &amp; 6-11 months </a:t>
            </a:r>
          </a:p>
          <a:p>
            <a:pPr lvl="0"/>
            <a:endParaRPr lang="en-US" smtClean="0"/>
          </a:p>
          <a:p>
            <a:pPr lvl="0"/>
            <a:r>
              <a:rPr lang="en-US" smtClean="0"/>
              <a:t>Provides more nutritious meals and snacks </a:t>
            </a:r>
          </a:p>
          <a:p>
            <a:pPr lvl="1"/>
            <a:r>
              <a:rPr lang="en-US" smtClean="0"/>
              <a:t>Vegetables &amp; fruits must be served at snack</a:t>
            </a:r>
          </a:p>
          <a:p>
            <a:pPr lvl="1"/>
            <a:r>
              <a:rPr lang="en-US" smtClean="0"/>
              <a:t>Juice, cheese food, or cheese spread are no longer creditable</a:t>
            </a:r>
          </a:p>
          <a:p>
            <a:pPr lvl="1"/>
            <a:r>
              <a:rPr lang="en-US" smtClean="0"/>
              <a:t>Yogurt &amp; whole eggs are allowable meat alternates</a:t>
            </a:r>
          </a:p>
          <a:p>
            <a:endParaRPr lang="en-US" dirty="0"/>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07069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8708" y="643731"/>
            <a:ext cx="9404723" cy="1086522"/>
          </a:xfrm>
        </p:spPr>
        <p:txBody>
          <a:bodyPr/>
          <a:lstStyle/>
          <a:p>
            <a:pPr algn="ctr"/>
            <a:r>
              <a:rPr lang="en-US" dirty="0" smtClean="0"/>
              <a:t>Infant Meal Pattern Age Groups </a:t>
            </a:r>
            <a:endParaRPr lang="en-US" dirty="0"/>
          </a:p>
        </p:txBody>
      </p:sp>
      <p:sp>
        <p:nvSpPr>
          <p:cNvPr id="6" name="Text Placeholder 5"/>
          <p:cNvSpPr>
            <a:spLocks noGrp="1"/>
          </p:cNvSpPr>
          <p:nvPr>
            <p:ph type="body" idx="1"/>
          </p:nvPr>
        </p:nvSpPr>
        <p:spPr>
          <a:xfrm>
            <a:off x="358280" y="1905000"/>
            <a:ext cx="5029200" cy="576262"/>
          </a:xfrm>
          <a:solidFill>
            <a:schemeClr val="bg1">
              <a:lumMod val="95000"/>
            </a:schemeClr>
          </a:solidFill>
          <a:ln>
            <a:solidFill>
              <a:srgbClr val="002060"/>
            </a:solidFill>
          </a:ln>
        </p:spPr>
        <p:txBody>
          <a:bodyPr/>
          <a:lstStyle/>
          <a:p>
            <a:pPr algn="ctr"/>
            <a:r>
              <a:rPr lang="en-US" sz="3600" b="1" dirty="0" smtClean="0"/>
              <a:t>PREVIOUS </a:t>
            </a:r>
            <a:endParaRPr lang="en-US" sz="3600" b="1" dirty="0"/>
          </a:p>
        </p:txBody>
      </p:sp>
      <p:sp>
        <p:nvSpPr>
          <p:cNvPr id="7" name="Content Placeholder 6"/>
          <p:cNvSpPr>
            <a:spLocks noGrp="1"/>
          </p:cNvSpPr>
          <p:nvPr>
            <p:ph sz="half" idx="2"/>
          </p:nvPr>
        </p:nvSpPr>
        <p:spPr>
          <a:xfrm>
            <a:off x="358282" y="2514600"/>
            <a:ext cx="5029200" cy="3741738"/>
          </a:xfrm>
          <a:ln>
            <a:solidFill>
              <a:srgbClr val="002060"/>
            </a:solidFill>
          </a:ln>
        </p:spPr>
        <p:txBody>
          <a:bodyPr/>
          <a:lstStyle/>
          <a:p>
            <a:pPr marL="0" indent="0" algn="ctr">
              <a:buNone/>
            </a:pPr>
            <a:r>
              <a:rPr lang="en-US" sz="4000" dirty="0" smtClean="0"/>
              <a:t>Birth-3 months</a:t>
            </a:r>
          </a:p>
          <a:p>
            <a:pPr marL="0" indent="0" algn="ctr">
              <a:buNone/>
            </a:pPr>
            <a:endParaRPr lang="en-US" sz="4000" dirty="0" smtClean="0"/>
          </a:p>
          <a:p>
            <a:pPr marL="0" indent="0" algn="ctr">
              <a:buNone/>
            </a:pPr>
            <a:r>
              <a:rPr lang="en-US" sz="4000" dirty="0" smtClean="0"/>
              <a:t>4-7 months</a:t>
            </a:r>
          </a:p>
          <a:p>
            <a:pPr marL="0" indent="0" algn="ctr">
              <a:buNone/>
            </a:pPr>
            <a:endParaRPr lang="en-US" sz="4000" dirty="0" smtClean="0"/>
          </a:p>
          <a:p>
            <a:pPr marL="0" indent="0" algn="ctr">
              <a:buNone/>
            </a:pPr>
            <a:r>
              <a:rPr lang="en-US" sz="4000" dirty="0" smtClean="0"/>
              <a:t>8-11 months </a:t>
            </a:r>
          </a:p>
          <a:p>
            <a:endParaRPr lang="en-US" dirty="0"/>
          </a:p>
        </p:txBody>
      </p:sp>
      <p:sp>
        <p:nvSpPr>
          <p:cNvPr id="8" name="Text Placeholder 7"/>
          <p:cNvSpPr>
            <a:spLocks noGrp="1"/>
          </p:cNvSpPr>
          <p:nvPr>
            <p:ph type="body" sz="quarter" idx="3"/>
          </p:nvPr>
        </p:nvSpPr>
        <p:spPr>
          <a:xfrm>
            <a:off x="6342462" y="1905000"/>
            <a:ext cx="5029200" cy="576262"/>
          </a:xfrm>
          <a:solidFill>
            <a:schemeClr val="bg1">
              <a:lumMod val="95000"/>
            </a:schemeClr>
          </a:solidFill>
          <a:ln>
            <a:solidFill>
              <a:srgbClr val="002060"/>
            </a:solidFill>
          </a:ln>
        </p:spPr>
        <p:txBody>
          <a:bodyPr/>
          <a:lstStyle/>
          <a:p>
            <a:pPr algn="ctr"/>
            <a:r>
              <a:rPr lang="en-US" sz="3600" b="1" dirty="0" smtClean="0"/>
              <a:t>UPDATED </a:t>
            </a:r>
            <a:endParaRPr lang="en-US" sz="3600" b="1" dirty="0"/>
          </a:p>
        </p:txBody>
      </p:sp>
      <p:sp>
        <p:nvSpPr>
          <p:cNvPr id="9" name="Content Placeholder 8"/>
          <p:cNvSpPr>
            <a:spLocks noGrp="1"/>
          </p:cNvSpPr>
          <p:nvPr>
            <p:ph sz="quarter" idx="4"/>
          </p:nvPr>
        </p:nvSpPr>
        <p:spPr>
          <a:xfrm>
            <a:off x="6342462" y="2514600"/>
            <a:ext cx="5029200" cy="3741738"/>
          </a:xfrm>
          <a:ln>
            <a:solidFill>
              <a:srgbClr val="002060"/>
            </a:solidFill>
          </a:ln>
        </p:spPr>
        <p:txBody>
          <a:bodyPr anchor="ctr"/>
          <a:lstStyle/>
          <a:p>
            <a:pPr marL="0" indent="0" algn="ctr">
              <a:buNone/>
            </a:pPr>
            <a:r>
              <a:rPr lang="en-US" sz="4400" dirty="0" smtClean="0"/>
              <a:t>Birth-5 months </a:t>
            </a:r>
          </a:p>
          <a:p>
            <a:pPr marL="0" indent="0" algn="ctr">
              <a:buNone/>
            </a:pPr>
            <a:endParaRPr lang="en-US" sz="4400" dirty="0" smtClean="0"/>
          </a:p>
          <a:p>
            <a:pPr marL="0" indent="0" algn="ctr">
              <a:buNone/>
            </a:pPr>
            <a:r>
              <a:rPr lang="en-US" sz="4400" dirty="0" smtClean="0"/>
              <a:t>6-11 months</a:t>
            </a:r>
          </a:p>
          <a:p>
            <a:endParaRPr lang="en-US" dirty="0"/>
          </a:p>
        </p:txBody>
      </p:sp>
      <p:sp>
        <p:nvSpPr>
          <p:cNvPr id="20" name="Right Arrow 19"/>
          <p:cNvSpPr/>
          <p:nvPr/>
        </p:nvSpPr>
        <p:spPr>
          <a:xfrm>
            <a:off x="5457918" y="3410109"/>
            <a:ext cx="814107" cy="975360"/>
          </a:xfrm>
          <a:prstGeom prst="righ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defRPr/>
            </a:pPr>
            <a:endParaRPr lang="en-US" kern="0">
              <a:solidFill>
                <a:sysClr val="windowText" lastClr="000000"/>
              </a:solidFill>
            </a:endParaRPr>
          </a:p>
        </p:txBody>
      </p:sp>
    </p:spTree>
    <p:extLst>
      <p:ext uri="{BB962C8B-B14F-4D97-AF65-F5344CB8AC3E}">
        <p14:creationId xmlns:p14="http://schemas.microsoft.com/office/powerpoint/2010/main" val="1980836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652388"/>
            <a:ext cx="10108028" cy="1400530"/>
          </a:xfrm>
        </p:spPr>
        <p:txBody>
          <a:bodyPr/>
          <a:lstStyle/>
          <a:p>
            <a:r>
              <a:rPr lang="en-US" dirty="0"/>
              <a:t>Encourages Breastfeeding </a:t>
            </a:r>
          </a:p>
        </p:txBody>
      </p:sp>
      <p:sp>
        <p:nvSpPr>
          <p:cNvPr id="3" name="Content Placeholder 2"/>
          <p:cNvSpPr>
            <a:spLocks noGrp="1"/>
          </p:cNvSpPr>
          <p:nvPr>
            <p:ph idx="1"/>
          </p:nvPr>
        </p:nvSpPr>
        <p:spPr/>
        <p:txBody>
          <a:bodyPr>
            <a:normAutofit/>
          </a:bodyPr>
          <a:lstStyle/>
          <a:p>
            <a:pPr marL="342900" lvl="1" indent="-342900">
              <a:buFont typeface="Century Gothic" panose="020B0502020202020204" pitchFamily="34" charset="0"/>
              <a:buChar char="•"/>
            </a:pPr>
            <a:r>
              <a:rPr lang="en-US" sz="3200" dirty="0" smtClean="0"/>
              <a:t>Breast milk </a:t>
            </a:r>
            <a:r>
              <a:rPr lang="en-US" sz="3200" dirty="0"/>
              <a:t>is the optimal source of nutrients </a:t>
            </a:r>
          </a:p>
          <a:p>
            <a:pPr marL="0" lvl="1" indent="0">
              <a:buNone/>
            </a:pPr>
            <a:endParaRPr lang="en-US" dirty="0"/>
          </a:p>
          <a:p>
            <a:r>
              <a:rPr lang="en-US" dirty="0"/>
              <a:t>Birth through the end of 5 months </a:t>
            </a:r>
          </a:p>
          <a:p>
            <a:pPr lvl="1"/>
            <a:r>
              <a:rPr lang="en-US" dirty="0"/>
              <a:t>Breastmilk or infant formula is the only meal component required</a:t>
            </a:r>
          </a:p>
          <a:p>
            <a:endParaRPr lang="en-US" dirty="0"/>
          </a:p>
          <a:p>
            <a:pPr lvl="1"/>
            <a:r>
              <a:rPr lang="en-US" dirty="0"/>
              <a:t>Minimum serving size is 4-6 oz of breastmilk (or infant formula)</a:t>
            </a:r>
          </a:p>
        </p:txBody>
      </p:sp>
    </p:spTree>
    <p:extLst>
      <p:ext uri="{BB962C8B-B14F-4D97-AF65-F5344CB8AC3E}">
        <p14:creationId xmlns:p14="http://schemas.microsoft.com/office/powerpoint/2010/main" val="19125129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6">
      <a:dk1>
        <a:sysClr val="windowText" lastClr="000000"/>
      </a:dk1>
      <a:lt1>
        <a:sysClr val="window" lastClr="FFFFFF"/>
      </a:lt1>
      <a:dk2>
        <a:srgbClr val="0E5580"/>
      </a:dk2>
      <a:lt2>
        <a:srgbClr val="BCE1F7"/>
      </a:lt2>
      <a:accent1>
        <a:srgbClr val="FFC000"/>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E51C90C244C9419C3E73092C87AADF" ma:contentTypeVersion="6" ma:contentTypeDescription="Create a new document." ma:contentTypeScope="" ma:versionID="ee193c76fc35d2c68b8793dc37cd2764">
  <xsd:schema xmlns:xsd="http://www.w3.org/2001/XMLSchema" xmlns:xs="http://www.w3.org/2001/XMLSchema" xmlns:p="http://schemas.microsoft.com/office/2006/metadata/properties" xmlns:ns2="fb4ce569-0273-4228-9157-33b14876d013" xmlns:ns3="cb42a20e-e0b4-4657-87ca-b30564c93f19" targetNamespace="http://schemas.microsoft.com/office/2006/metadata/properties" ma:root="true" ma:fieldsID="98af4f1539af667e2bea36b77a977679" ns2:_="" ns3:_="">
    <xsd:import namespace="fb4ce569-0273-4228-9157-33b14876d013"/>
    <xsd:import namespace="cb42a20e-e0b4-4657-87ca-b30564c93f1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ce569-0273-4228-9157-33b14876d0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42a20e-e0b4-4657-87ca-b30564c93f1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04090D-2881-4A58-9BA4-835815A0605A}">
  <ds:schemaRefs>
    <ds:schemaRef ds:uri="http://schemas.microsoft.com/sharepoint/v3/contenttype/forms"/>
  </ds:schemaRefs>
</ds:datastoreItem>
</file>

<file path=customXml/itemProps2.xml><?xml version="1.0" encoding="utf-8"?>
<ds:datastoreItem xmlns:ds="http://schemas.openxmlformats.org/officeDocument/2006/customXml" ds:itemID="{9B036BEA-CFD3-4548-BFBD-971BDFD64F92}">
  <ds:schemaRefs>
    <ds:schemaRef ds:uri="fb4ce569-0273-4228-9157-33b14876d013"/>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cb42a20e-e0b4-4657-87ca-b30564c93f19"/>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D51F2942-5F39-46E8-94C8-3FF41C87F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4ce569-0273-4228-9157-33b14876d013"/>
    <ds:schemaRef ds:uri="cb42a20e-e0b4-4657-87ca-b30564c93f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8670</TotalTime>
  <Words>6115</Words>
  <Application>Microsoft Office PowerPoint</Application>
  <PresentationFormat>Widescreen</PresentationFormat>
  <Paragraphs>524</Paragraphs>
  <Slides>58</Slides>
  <Notes>57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Century Gothic</vt:lpstr>
      <vt:lpstr>Courier New</vt:lpstr>
      <vt:lpstr>Times New Roman</vt:lpstr>
      <vt:lpstr>Verdana</vt:lpstr>
      <vt:lpstr>Wingdings</vt:lpstr>
      <vt:lpstr>Wingdings 3</vt:lpstr>
      <vt:lpstr>Ion</vt:lpstr>
      <vt:lpstr>Welcome to the     CACFP Meal Pattern    Requirements Training –   Infant Feeding</vt:lpstr>
      <vt:lpstr>PowerPoint Presentation</vt:lpstr>
      <vt:lpstr>Child &amp; Adult Meal Pattern Requirements Overview </vt:lpstr>
      <vt:lpstr>PowerPoint Presentation</vt:lpstr>
      <vt:lpstr>PowerPoint Presentation</vt:lpstr>
      <vt:lpstr>Infant Meal  Pattern Requirements </vt:lpstr>
      <vt:lpstr>Infant Meal Pattern Requirements Overview</vt:lpstr>
      <vt:lpstr>Infant Meal Pattern Age Groups </vt:lpstr>
      <vt:lpstr>Encourages Breastfeeding </vt:lpstr>
      <vt:lpstr>Promotes Developmental Readiness </vt:lpstr>
      <vt:lpstr>Allows More Nutritious Foods </vt:lpstr>
      <vt:lpstr>Focuses on Serving Sizes</vt:lpstr>
      <vt:lpstr>Focuses on Eating Habits</vt:lpstr>
      <vt:lpstr>Breast Milk &amp; Infant Formula</vt:lpstr>
      <vt:lpstr>Breastmilk &amp; Infants </vt:lpstr>
      <vt:lpstr>Documenting On-site Breastfeeding </vt:lpstr>
      <vt:lpstr>Serving Expressed Milk </vt:lpstr>
      <vt:lpstr>Iron-Fortified Infant Formula </vt:lpstr>
      <vt:lpstr>Supplying Formula </vt:lpstr>
      <vt:lpstr>Serving Formula </vt:lpstr>
      <vt:lpstr>Disabilities &amp; Substitutions </vt:lpstr>
      <vt:lpstr>Fruits &amp; Vegetables</vt:lpstr>
      <vt:lpstr>Vegetables &amp; Fruits</vt:lpstr>
      <vt:lpstr>Juice</vt:lpstr>
      <vt:lpstr>Meat/Meat Alternates</vt:lpstr>
      <vt:lpstr>Meat/Meat Alternates</vt:lpstr>
      <vt:lpstr>Yogurt</vt:lpstr>
      <vt:lpstr>Whole Eggs </vt:lpstr>
      <vt:lpstr>Cheese </vt:lpstr>
      <vt:lpstr>PowerPoint Presentation</vt:lpstr>
      <vt:lpstr>Non-Creditable Cheese Foods </vt:lpstr>
      <vt:lpstr>Grains &amp; Infant Cereal</vt:lpstr>
      <vt:lpstr>Grains &amp; Infant Cereals </vt:lpstr>
      <vt:lpstr>Snack Meals Only </vt:lpstr>
      <vt:lpstr>Developmental Readiness</vt:lpstr>
      <vt:lpstr>Developmental Readiness </vt:lpstr>
      <vt:lpstr>American Academy of Pediatrics</vt:lpstr>
      <vt:lpstr>Parent Communication </vt:lpstr>
      <vt:lpstr>Optional Written Statement </vt:lpstr>
      <vt:lpstr>Providing Food Components </vt:lpstr>
      <vt:lpstr>Introducing Solid Food(s) </vt:lpstr>
      <vt:lpstr>Introducing Solid Food(s) (cont.)</vt:lpstr>
      <vt:lpstr>Optional Best Practices</vt:lpstr>
      <vt:lpstr>Best Practices &amp; the CACFP</vt:lpstr>
      <vt:lpstr>Infants</vt:lpstr>
      <vt:lpstr>Best Practices Action Plan </vt:lpstr>
      <vt:lpstr>Documenting Compliance</vt:lpstr>
      <vt:lpstr>PowerPoint Presentation</vt:lpstr>
      <vt:lpstr>PowerPoint Presentation</vt:lpstr>
      <vt:lpstr>Sample Infant Documentation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Reimbursable Infant Meals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CACFP Meal Pattern Requirements Training</dc:title>
  <dc:creator>Lutina Cochran</dc:creator>
  <cp:lastModifiedBy>Patrolia, Jessica</cp:lastModifiedBy>
  <cp:revision>71</cp:revision>
  <cp:lastPrinted>2017-03-27T15:59:13Z</cp:lastPrinted>
  <dcterms:created xsi:type="dcterms:W3CDTF">2017-03-16T23:45:44Z</dcterms:created>
  <dcterms:modified xsi:type="dcterms:W3CDTF">2017-09-06T19:32:12Z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0x010100C4E51C90C244C9419C3E73092C87AADF</vt:lpwstr>
  </property>
</Properties>
</file>